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4"/>
  </p:sldMasterIdLst>
  <p:notesMasterIdLst>
    <p:notesMasterId r:id="rId10"/>
  </p:notesMasterIdLst>
  <p:sldIdLst>
    <p:sldId id="457" r:id="rId5"/>
    <p:sldId id="458" r:id="rId6"/>
    <p:sldId id="459" r:id="rId7"/>
    <p:sldId id="460" r:id="rId8"/>
    <p:sldId id="461" r:id="rId9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4B4"/>
    <a:srgbClr val="FFFFFF"/>
    <a:srgbClr val="D2DEEF"/>
    <a:srgbClr val="FFCCFF"/>
    <a:srgbClr val="FF99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82" autoAdjust="0"/>
    <p:restoredTop sz="95153" autoAdjust="0"/>
  </p:normalViewPr>
  <p:slideViewPr>
    <p:cSldViewPr snapToGrid="0">
      <p:cViewPr varScale="1">
        <p:scale>
          <a:sx n="93" d="100"/>
          <a:sy n="93" d="100"/>
        </p:scale>
        <p:origin x="1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A15AF8-B7D2-4F84-87C1-E6D64AFB99E7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4CEEF-8AB0-4A7D-AEA3-8DC7EBEF46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906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5"/>
            <a:ext cx="10363200" cy="1909595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kern="1200" baseline="0"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z="2400"/>
              <a:t>マスター サブタイトルの書式設定</a:t>
            </a:r>
            <a:endParaRPr kumimoji="1" lang="ja-JP" alt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6911" y="64863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defRPr/>
            </a:pPr>
            <a:fld id="{00F346C3-609B-4174-8582-1FAC4C3BAA5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2025/12/2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352" y="6484520"/>
            <a:ext cx="76204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720166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" name="減算 9"/>
          <p:cNvSpPr/>
          <p:nvPr/>
        </p:nvSpPr>
        <p:spPr>
          <a:xfrm>
            <a:off x="-2194559" y="6401890"/>
            <a:ext cx="16592732" cy="199209"/>
          </a:xfrm>
          <a:prstGeom prst="mathMinus">
            <a:avLst/>
          </a:prstGeom>
          <a:solidFill>
            <a:srgbClr val="0084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8576911" y="64863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defRPr/>
            </a:pPr>
            <a:fld id="{72FDD838-DB2F-4361-B401-98574261234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2025/12/2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352" y="6484520"/>
            <a:ext cx="76204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0068" y="64845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 i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defTabSz="457200">
              <a:defRPr/>
            </a:pPr>
            <a:fld id="{F2A0ACE8-323D-4D7A-911E-8F49D43EA7B8}" type="slidenum">
              <a:rPr kumimoji="0" lang="en-US" altLang="ja-JP" smtClean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‹#›</a:t>
            </a:fld>
            <a:endParaRPr kumimoji="0"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521307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2"/>
          </p:nvPr>
        </p:nvSpPr>
        <p:spPr>
          <a:xfrm>
            <a:off x="8576911" y="64863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defRPr/>
            </a:pPr>
            <a:fld id="{21376712-EB59-461B-AB0F-B1A9E8279BD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2025/12/2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352" y="6484520"/>
            <a:ext cx="76204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0068" y="64845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 i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defTabSz="457200">
              <a:defRPr/>
            </a:pPr>
            <a:fld id="{29506CB9-D64C-407B-8FAE-7D4BD349678F}" type="slidenum">
              <a:rPr kumimoji="0" lang="en-US" altLang="ja-JP" smtClean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‹#›</a:t>
            </a:fld>
            <a:endParaRPr kumimoji="0"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903780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858" y="476674"/>
            <a:ext cx="11340964" cy="602611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343" y="1252970"/>
            <a:ext cx="11460479" cy="4923993"/>
          </a:xfrm>
        </p:spPr>
        <p:txBody>
          <a:bodyPr>
            <a:normAutofit/>
          </a:bodyPr>
          <a:lstStyle>
            <a:lvl1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9" name="減算 8"/>
          <p:cNvSpPr/>
          <p:nvPr/>
        </p:nvSpPr>
        <p:spPr>
          <a:xfrm>
            <a:off x="-2194559" y="6401890"/>
            <a:ext cx="16592732" cy="199209"/>
          </a:xfrm>
          <a:prstGeom prst="mathMinus">
            <a:avLst/>
          </a:prstGeom>
          <a:solidFill>
            <a:srgbClr val="0084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0" name="減算 9"/>
          <p:cNvSpPr/>
          <p:nvPr/>
        </p:nvSpPr>
        <p:spPr>
          <a:xfrm rot="5400000" flipV="1">
            <a:off x="-35426" y="449094"/>
            <a:ext cx="887843" cy="654969"/>
          </a:xfrm>
          <a:prstGeom prst="mathMinus">
            <a:avLst/>
          </a:prstGeom>
          <a:solidFill>
            <a:srgbClr val="0084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8576911" y="64863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defRPr/>
            </a:pPr>
            <a:fld id="{0C28B016-1C58-4156-ABDD-D8D4DA496A2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2025/12/2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352" y="6484520"/>
            <a:ext cx="76204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0068" y="64845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 i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defTabSz="457200">
              <a:defRPr/>
            </a:pPr>
            <a:fld id="{23F5DC05-EEFF-4183-BFB6-0D72F6AC6841}" type="slidenum">
              <a:rPr kumimoji="0" lang="en-US" altLang="ja-JP" smtClean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‹#›</a:t>
            </a:fld>
            <a:endParaRPr kumimoji="0"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195126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コンテンツ（タイトル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510" y="1268761"/>
            <a:ext cx="11524649" cy="504541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減算 10"/>
          <p:cNvSpPr/>
          <p:nvPr/>
        </p:nvSpPr>
        <p:spPr>
          <a:xfrm>
            <a:off x="-2194559" y="6401890"/>
            <a:ext cx="16592732" cy="199209"/>
          </a:xfrm>
          <a:prstGeom prst="mathMinus">
            <a:avLst/>
          </a:prstGeom>
          <a:solidFill>
            <a:srgbClr val="0084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576911" y="64863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defRPr/>
            </a:pPr>
            <a:fld id="{23BFF0F2-A74D-4629-9B24-7460566DF9D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2025/12/2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352" y="6484520"/>
            <a:ext cx="76204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0068" y="64845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 i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defTabSz="457200">
              <a:defRPr/>
            </a:pPr>
            <a:fld id="{F2A0ACE8-323D-4D7A-911E-8F49D43EA7B8}" type="slidenum">
              <a:rPr kumimoji="0" lang="en-US" altLang="ja-JP" smtClean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‹#›</a:t>
            </a:fld>
            <a:endParaRPr kumimoji="0"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132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33660" y="233326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1" name="減算 10"/>
          <p:cNvSpPr/>
          <p:nvPr/>
        </p:nvSpPr>
        <p:spPr>
          <a:xfrm>
            <a:off x="-2194559" y="6401890"/>
            <a:ext cx="16592732" cy="199209"/>
          </a:xfrm>
          <a:prstGeom prst="mathMinus">
            <a:avLst/>
          </a:prstGeom>
          <a:solidFill>
            <a:srgbClr val="0084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8576911" y="64863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defRPr/>
            </a:pPr>
            <a:fld id="{1B316CC4-973F-46F7-9F94-7D70A8654E1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2025/12/2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352" y="6484520"/>
            <a:ext cx="76204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0068" y="64845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 i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defTabSz="457200">
              <a:defRPr/>
            </a:pPr>
            <a:fld id="{F2A0ACE8-323D-4D7A-911E-8F49D43EA7B8}" type="slidenum">
              <a:rPr kumimoji="0" lang="en-US" altLang="ja-JP" smtClean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‹#›</a:t>
            </a:fld>
            <a:endParaRPr kumimoji="0"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070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350" y="457422"/>
            <a:ext cx="11549918" cy="64024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3351" y="1359615"/>
            <a:ext cx="5629980" cy="495455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1503" y="1375690"/>
            <a:ext cx="5701765" cy="49384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減算 10"/>
          <p:cNvSpPr/>
          <p:nvPr/>
        </p:nvSpPr>
        <p:spPr>
          <a:xfrm>
            <a:off x="-2194559" y="6401890"/>
            <a:ext cx="16592732" cy="199209"/>
          </a:xfrm>
          <a:prstGeom prst="mathMinus">
            <a:avLst/>
          </a:prstGeom>
          <a:solidFill>
            <a:srgbClr val="0084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8576911" y="64863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defRPr/>
            </a:pPr>
            <a:fld id="{DDC4DD96-6022-48D4-B037-DF9A59F9E1C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2025/12/2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352" y="6484520"/>
            <a:ext cx="76204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0068" y="64845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 i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defTabSz="457200">
              <a:defRPr/>
            </a:pPr>
            <a:fld id="{05F1DB5D-80A1-4DC1-B893-06304FE62AB8}" type="slidenum">
              <a:rPr kumimoji="0" lang="en-US" altLang="ja-JP" smtClean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‹#›</a:t>
            </a:fld>
            <a:endParaRPr kumimoji="0"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減算 8"/>
          <p:cNvSpPr/>
          <p:nvPr/>
        </p:nvSpPr>
        <p:spPr>
          <a:xfrm rot="5400000" flipV="1">
            <a:off x="-35426" y="449094"/>
            <a:ext cx="887843" cy="654969"/>
          </a:xfrm>
          <a:prstGeom prst="mathMinus">
            <a:avLst/>
          </a:prstGeom>
          <a:solidFill>
            <a:srgbClr val="0084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286100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843" y="434136"/>
            <a:ext cx="11563150" cy="66913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843" y="1392125"/>
            <a:ext cx="567673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0843" y="2411519"/>
            <a:ext cx="5676734" cy="39761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406390"/>
            <a:ext cx="571179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321289"/>
            <a:ext cx="5711791" cy="40805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" name="減算 12"/>
          <p:cNvSpPr/>
          <p:nvPr/>
        </p:nvSpPr>
        <p:spPr>
          <a:xfrm>
            <a:off x="-2194559" y="6401890"/>
            <a:ext cx="16592732" cy="199209"/>
          </a:xfrm>
          <a:prstGeom prst="mathMinus">
            <a:avLst/>
          </a:prstGeom>
          <a:solidFill>
            <a:srgbClr val="0084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8576911" y="64863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defRPr/>
            </a:pPr>
            <a:fld id="{4E211E28-FE0B-47AB-969C-3EF11D5F793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2025/12/2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352" y="6484520"/>
            <a:ext cx="76204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70068" y="64845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 i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defTabSz="457200">
              <a:defRPr/>
            </a:pPr>
            <a:fld id="{757CC45F-83A3-48F5-9BAC-4DAAEFC6F9D5}" type="slidenum">
              <a:rPr kumimoji="0" lang="en-US" altLang="ja-JP" smtClean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‹#›</a:t>
            </a:fld>
            <a:endParaRPr kumimoji="0"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減算 10"/>
          <p:cNvSpPr/>
          <p:nvPr userDrawn="1"/>
        </p:nvSpPr>
        <p:spPr>
          <a:xfrm rot="5400000" flipV="1">
            <a:off x="-35426" y="449094"/>
            <a:ext cx="887843" cy="654969"/>
          </a:xfrm>
          <a:prstGeom prst="mathMinus">
            <a:avLst/>
          </a:prstGeom>
          <a:solidFill>
            <a:srgbClr val="0084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973616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減算 10"/>
          <p:cNvSpPr/>
          <p:nvPr/>
        </p:nvSpPr>
        <p:spPr>
          <a:xfrm>
            <a:off x="-2194559" y="6401890"/>
            <a:ext cx="16592732" cy="199209"/>
          </a:xfrm>
          <a:prstGeom prst="mathMinus">
            <a:avLst/>
          </a:prstGeom>
          <a:solidFill>
            <a:srgbClr val="0084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8576911" y="64863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defRPr/>
            </a:pPr>
            <a:fld id="{DA928E2D-448A-47E6-B6C6-556AEBB410D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2025/12/2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352" y="6484520"/>
            <a:ext cx="76204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0068" y="64845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 i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defTabSz="457200">
              <a:defRPr/>
            </a:pPr>
            <a:fld id="{F2A0ACE8-323D-4D7A-911E-8F49D43EA7B8}" type="slidenum">
              <a:rPr kumimoji="0" lang="en-US" altLang="ja-JP" smtClean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‹#›</a:t>
            </a:fld>
            <a:endParaRPr kumimoji="0"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882936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8"/>
            <a:ext cx="617220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減算 10"/>
          <p:cNvSpPr/>
          <p:nvPr/>
        </p:nvSpPr>
        <p:spPr>
          <a:xfrm>
            <a:off x="-2194559" y="6401890"/>
            <a:ext cx="16592732" cy="199209"/>
          </a:xfrm>
          <a:prstGeom prst="mathMinus">
            <a:avLst/>
          </a:prstGeom>
          <a:solidFill>
            <a:srgbClr val="0084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8576911" y="64863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defRPr/>
            </a:pPr>
            <a:fld id="{DB8E0825-1437-4912-971E-D5EE7665D47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2025/12/2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352" y="6484520"/>
            <a:ext cx="76204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0068" y="64845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 i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defTabSz="457200">
              <a:defRPr/>
            </a:pPr>
            <a:fld id="{E76E763C-F2DE-4165-9412-1282DA5EB831}" type="slidenum">
              <a:rPr kumimoji="0" lang="en-US" altLang="ja-JP" smtClean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‹#›</a:t>
            </a:fld>
            <a:endParaRPr kumimoji="0"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175018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" name="減算 9"/>
          <p:cNvSpPr/>
          <p:nvPr/>
        </p:nvSpPr>
        <p:spPr>
          <a:xfrm>
            <a:off x="-2194559" y="6401890"/>
            <a:ext cx="16592732" cy="199209"/>
          </a:xfrm>
          <a:prstGeom prst="mathMinus">
            <a:avLst/>
          </a:prstGeom>
          <a:solidFill>
            <a:srgbClr val="0084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8576911" y="64863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defRPr/>
            </a:pPr>
            <a:fld id="{DEBEA1A1-9612-4D08-A2CB-3B4AF53B626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2025/12/2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352" y="6484520"/>
            <a:ext cx="76204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0068" y="64845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 i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defTabSz="457200">
              <a:defRPr/>
            </a:pPr>
            <a:fld id="{F2A0ACE8-323D-4D7A-911E-8F49D43EA7B8}" type="slidenum">
              <a:rPr kumimoji="0" lang="en-US" altLang="ja-JP" smtClean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‹#›</a:t>
            </a:fld>
            <a:endParaRPr kumimoji="0"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減算 7"/>
          <p:cNvSpPr/>
          <p:nvPr userDrawn="1"/>
        </p:nvSpPr>
        <p:spPr>
          <a:xfrm rot="5400000" flipV="1">
            <a:off x="-35426" y="449094"/>
            <a:ext cx="887843" cy="654969"/>
          </a:xfrm>
          <a:prstGeom prst="mathMinus">
            <a:avLst/>
          </a:prstGeom>
          <a:solidFill>
            <a:srgbClr val="0084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244186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3350" y="447797"/>
            <a:ext cx="11549918" cy="6402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350" y="1303131"/>
            <a:ext cx="11549918" cy="4934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6911" y="64863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defTabSz="457200">
              <a:defRPr/>
            </a:pPr>
            <a:fld id="{53AFDC09-6737-4AEE-95F3-DEF02E9010B3}" type="datetime1">
              <a:rPr kumimoji="0" lang="ja-JP" altLang="en-US" smtClean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2025/12/2</a:t>
            </a:fld>
            <a:endParaRPr kumimoji="0"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352" y="6484520"/>
            <a:ext cx="76204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>
              <a:defRPr/>
            </a:pPr>
            <a:endParaRPr kumimoji="0"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0287" y="83806"/>
            <a:ext cx="1462981" cy="427704"/>
          </a:xfrm>
          <a:prstGeom prst="rect">
            <a:avLst/>
          </a:prstGeom>
        </p:spPr>
      </p:pic>
      <p:sp>
        <p:nvSpPr>
          <p:cNvPr id="9" name="減算 8"/>
          <p:cNvSpPr/>
          <p:nvPr/>
        </p:nvSpPr>
        <p:spPr>
          <a:xfrm>
            <a:off x="-2194559" y="6401890"/>
            <a:ext cx="16592732" cy="199209"/>
          </a:xfrm>
          <a:prstGeom prst="mathMinus">
            <a:avLst/>
          </a:prstGeom>
          <a:solidFill>
            <a:srgbClr val="0084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1" name="テキスト ボックス 1"/>
          <p:cNvSpPr txBox="1">
            <a:spLocks noChangeArrowheads="1"/>
          </p:cNvSpPr>
          <p:nvPr userDrawn="1"/>
        </p:nvSpPr>
        <p:spPr bwMode="auto">
          <a:xfrm>
            <a:off x="10615887" y="550516"/>
            <a:ext cx="137355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754563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754563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754563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754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754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754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754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754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75456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defTabSz="45720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ja-JP" sz="11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1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社 外 秘</a:t>
            </a:r>
            <a:r>
              <a:rPr lang="en-US" altLang="ja-JP" sz="11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pPr algn="r" defTabSz="457200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49022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ransition>
    <p:zoom/>
  </p:transition>
  <p:hf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kumimoji="1" sz="2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60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3EA05-B605-7AE1-28BC-B309892DB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>
            <a:extLst>
              <a:ext uri="{FF2B5EF4-FFF2-40B4-BE49-F238E27FC236}">
                <a16:creationId xmlns:a16="http://schemas.microsoft.com/office/drawing/2014/main" id="{466FB4D9-3672-86D0-DF01-1136013D57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2071" y="71010"/>
            <a:ext cx="8615057" cy="796819"/>
          </a:xfrm>
        </p:spPr>
        <p:txBody>
          <a:bodyPr>
            <a:normAutofit/>
          </a:bodyPr>
          <a:lstStyle/>
          <a:p>
            <a:pPr algn="l" fontAlgn="ctr">
              <a:lnSpc>
                <a:spcPct val="120000"/>
              </a:lnSpc>
            </a:pPr>
            <a:r>
              <a:rPr lang="en-US" altLang="ja-JP" sz="3200" b="1" dirty="0">
                <a:cs typeface="Meiryo UI" panose="020B0604030504040204" pitchFamily="50" charset="-128"/>
              </a:rPr>
              <a:t>NP</a:t>
            </a:r>
            <a:r>
              <a:rPr lang="ja-JP" altLang="en-US" sz="3200" b="1" dirty="0">
                <a:cs typeface="Meiryo UI" panose="020B0604030504040204" pitchFamily="50" charset="-128"/>
              </a:rPr>
              <a:t>提案 </a:t>
            </a:r>
            <a:r>
              <a:rPr lang="en-US" altLang="ja-JP" sz="2800" b="1" dirty="0">
                <a:cs typeface="Meiryo UI" panose="020B0604030504040204" pitchFamily="50" charset="-128"/>
              </a:rPr>
              <a:t>【</a:t>
            </a:r>
            <a:r>
              <a:rPr lang="ja-JP" altLang="en-US" sz="2800" b="1" dirty="0">
                <a:cs typeface="Meiryo UI" panose="020B0604030504040204" pitchFamily="50" charset="-128"/>
              </a:rPr>
              <a:t>書面審議用フォーマット</a:t>
            </a:r>
            <a:r>
              <a:rPr lang="en-US" altLang="ja-JP" sz="2800" b="1" dirty="0">
                <a:cs typeface="Meiryo UI" panose="020B0604030504040204" pitchFamily="50" charset="-128"/>
              </a:rPr>
              <a:t>】</a:t>
            </a:r>
          </a:p>
        </p:txBody>
      </p:sp>
      <p:sp>
        <p:nvSpPr>
          <p:cNvPr id="5" name="テキスト ボックス 7">
            <a:extLst>
              <a:ext uri="{FF2B5EF4-FFF2-40B4-BE49-F238E27FC236}">
                <a16:creationId xmlns:a16="http://schemas.microsoft.com/office/drawing/2014/main" id="{5ED266CD-0BAC-1492-420B-8E6210B1F890}"/>
              </a:ext>
            </a:extLst>
          </p:cNvPr>
          <p:cNvSpPr txBox="1"/>
          <p:nvPr/>
        </p:nvSpPr>
        <p:spPr>
          <a:xfrm>
            <a:off x="9479140" y="821725"/>
            <a:ext cx="270372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2025</a:t>
            </a:r>
            <a:r>
              <a:rPr lang="ja-JP" altLang="en-US" sz="1200" dirty="0">
                <a:solidFill>
                  <a:prstClr val="black"/>
                </a:solidFill>
                <a:latin typeface="Segoe UI"/>
                <a:ea typeface="Meiryo UI"/>
              </a:rPr>
              <a:t> 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安全技術・政策委員会資料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安全・環境標準化部会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</p:txBody>
      </p:sp>
      <p:sp>
        <p:nvSpPr>
          <p:cNvPr id="6" name="減算 9">
            <a:extLst>
              <a:ext uri="{FF2B5EF4-FFF2-40B4-BE49-F238E27FC236}">
                <a16:creationId xmlns:a16="http://schemas.microsoft.com/office/drawing/2014/main" id="{D32C7524-2419-0EFD-D659-2B425F6A7BC9}"/>
              </a:ext>
            </a:extLst>
          </p:cNvPr>
          <p:cNvSpPr/>
          <p:nvPr/>
        </p:nvSpPr>
        <p:spPr>
          <a:xfrm rot="5400000" flipV="1">
            <a:off x="26449" y="270343"/>
            <a:ext cx="887843" cy="654969"/>
          </a:xfrm>
          <a:prstGeom prst="mathMinus">
            <a:avLst/>
          </a:prstGeom>
          <a:solidFill>
            <a:srgbClr val="0084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7" name="タイトル 2">
            <a:extLst>
              <a:ext uri="{FF2B5EF4-FFF2-40B4-BE49-F238E27FC236}">
                <a16:creationId xmlns:a16="http://schemas.microsoft.com/office/drawing/2014/main" id="{DA2F13AE-08FA-A4F0-04CC-C2170050B691}"/>
              </a:ext>
            </a:extLst>
          </p:cNvPr>
          <p:cNvSpPr txBox="1">
            <a:spLocks/>
          </p:cNvSpPr>
          <p:nvPr/>
        </p:nvSpPr>
        <p:spPr>
          <a:xfrm>
            <a:off x="643182" y="1124644"/>
            <a:ext cx="10986550" cy="63595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ＭＳ Ｐゴシック" pitchFamily="50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l"/>
            <a:r>
              <a:rPr lang="ja-JP" altLang="en-US" sz="2400" b="1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以下、</a:t>
            </a:r>
            <a:r>
              <a:rPr lang="en-US" altLang="ja-JP" sz="2400" b="1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NP</a:t>
            </a:r>
            <a:r>
              <a:rPr lang="ja-JP" altLang="en-US" sz="2400" b="1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提案のご審議をお願い申し上げます。</a:t>
            </a:r>
            <a:endParaRPr lang="en-US" altLang="ja-JP" sz="2400" b="1" kern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6A38FBE-E164-4CAE-F2C9-662A84A6F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837806"/>
              </p:ext>
            </p:extLst>
          </p:nvPr>
        </p:nvGraphicFramePr>
        <p:xfrm>
          <a:off x="865732" y="1683237"/>
          <a:ext cx="10764000" cy="237744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476000">
                  <a:extLst>
                    <a:ext uri="{9D8B030D-6E8A-4147-A177-3AD203B41FA5}">
                      <a16:colId xmlns:a16="http://schemas.microsoft.com/office/drawing/2014/main" val="2642718549"/>
                    </a:ext>
                  </a:extLst>
                </a:gridCol>
                <a:gridCol w="9288000">
                  <a:extLst>
                    <a:ext uri="{9D8B030D-6E8A-4147-A177-3AD203B41FA5}">
                      <a16:colId xmlns:a16="http://schemas.microsoft.com/office/drawing/2014/main" val="19253322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2000" dirty="0">
                          <a:latin typeface="+mn-ea"/>
                          <a:ea typeface="+mn-ea"/>
                        </a:rPr>
                        <a:t>規格番号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en-US" altLang="ja-JP" sz="2000" dirty="0">
                        <a:solidFill>
                          <a:schemeClr val="accent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881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2000" dirty="0">
                          <a:latin typeface="+mn-ea"/>
                          <a:ea typeface="+mn-ea"/>
                        </a:rPr>
                        <a:t>規格名称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en-US" altLang="ja-JP" sz="2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9614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2000" dirty="0">
                          <a:latin typeface="+mn-ea"/>
                          <a:ea typeface="+mn-ea"/>
                        </a:rPr>
                        <a:t>規格概要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ja-JP" altLang="en-US" sz="2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2069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2000" dirty="0">
                          <a:latin typeface="+mn-ea"/>
                          <a:ea typeface="+mn-ea"/>
                        </a:rPr>
                        <a:t>提案内容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8775" indent="-358775">
                        <a:spcBef>
                          <a:spcPts val="600"/>
                        </a:spcBef>
                        <a:buFont typeface="+mj-ea"/>
                        <a:buAutoNum type="circleNumDbPlain"/>
                      </a:pPr>
                      <a:endParaRPr kumimoji="1" lang="ja-JP" altLang="en-US" sz="2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64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2000" dirty="0">
                          <a:latin typeface="+mn-ea"/>
                          <a:ea typeface="+mn-ea"/>
                        </a:rPr>
                        <a:t>自工会担当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ja-JP" altLang="en-US" sz="2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549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2000" dirty="0">
                          <a:latin typeface="+mn-ea"/>
                          <a:ea typeface="+mn-ea"/>
                        </a:rPr>
                        <a:t>審議団体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ja-JP" altLang="en-US" sz="2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3298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3975611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6E0D32-94E8-F9B0-F707-FB8CFA258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>
            <a:extLst>
              <a:ext uri="{FF2B5EF4-FFF2-40B4-BE49-F238E27FC236}">
                <a16:creationId xmlns:a16="http://schemas.microsoft.com/office/drawing/2014/main" id="{EEFB66B4-0302-3495-0070-6ACB713F83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2071" y="71010"/>
            <a:ext cx="8615057" cy="796819"/>
          </a:xfrm>
        </p:spPr>
        <p:txBody>
          <a:bodyPr>
            <a:normAutofit/>
          </a:bodyPr>
          <a:lstStyle/>
          <a:p>
            <a:pPr algn="l" fontAlgn="ctr">
              <a:lnSpc>
                <a:spcPct val="120000"/>
              </a:lnSpc>
            </a:pPr>
            <a:r>
              <a:rPr lang="ja-JP" altLang="en-US" sz="3200" b="1" dirty="0">
                <a:cs typeface="Meiryo UI" panose="020B0604030504040204" pitchFamily="50" charset="-128"/>
              </a:rPr>
              <a:t>補足</a:t>
            </a:r>
            <a:endParaRPr lang="en-US" altLang="ja-JP" sz="2800" b="1" dirty="0">
              <a:cs typeface="Meiryo UI" panose="020B0604030504040204" pitchFamily="50" charset="-128"/>
            </a:endParaRPr>
          </a:p>
        </p:txBody>
      </p:sp>
      <p:sp>
        <p:nvSpPr>
          <p:cNvPr id="5" name="テキスト ボックス 7">
            <a:extLst>
              <a:ext uri="{FF2B5EF4-FFF2-40B4-BE49-F238E27FC236}">
                <a16:creationId xmlns:a16="http://schemas.microsoft.com/office/drawing/2014/main" id="{095082FD-E009-68DC-975F-6A227A1EBD65}"/>
              </a:ext>
            </a:extLst>
          </p:cNvPr>
          <p:cNvSpPr txBox="1"/>
          <p:nvPr/>
        </p:nvSpPr>
        <p:spPr>
          <a:xfrm>
            <a:off x="9479140" y="821725"/>
            <a:ext cx="270372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安全技術・政策委員会資料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安全・環境標準化部会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</p:txBody>
      </p:sp>
      <p:sp>
        <p:nvSpPr>
          <p:cNvPr id="6" name="減算 9">
            <a:extLst>
              <a:ext uri="{FF2B5EF4-FFF2-40B4-BE49-F238E27FC236}">
                <a16:creationId xmlns:a16="http://schemas.microsoft.com/office/drawing/2014/main" id="{39F803E6-07D0-2C1C-9593-3A40E16FB881}"/>
              </a:ext>
            </a:extLst>
          </p:cNvPr>
          <p:cNvSpPr/>
          <p:nvPr/>
        </p:nvSpPr>
        <p:spPr>
          <a:xfrm rot="5400000" flipV="1">
            <a:off x="26449" y="270343"/>
            <a:ext cx="887843" cy="654969"/>
          </a:xfrm>
          <a:prstGeom prst="mathMinus">
            <a:avLst/>
          </a:prstGeom>
          <a:solidFill>
            <a:srgbClr val="0084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7" name="タイトル 2">
            <a:extLst>
              <a:ext uri="{FF2B5EF4-FFF2-40B4-BE49-F238E27FC236}">
                <a16:creationId xmlns:a16="http://schemas.microsoft.com/office/drawing/2014/main" id="{3B7921FB-08BA-EBEA-F849-EBEF7DE4AF2F}"/>
              </a:ext>
            </a:extLst>
          </p:cNvPr>
          <p:cNvSpPr txBox="1">
            <a:spLocks/>
          </p:cNvSpPr>
          <p:nvPr/>
        </p:nvSpPr>
        <p:spPr>
          <a:xfrm>
            <a:off x="643182" y="1124644"/>
            <a:ext cx="10986550" cy="63595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ＭＳ Ｐゴシック" pitchFamily="50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l"/>
            <a:r>
              <a:rPr lang="ja-JP" altLang="en-US" sz="2400" b="1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文章記載（</a:t>
            </a:r>
            <a:r>
              <a:rPr lang="en-US" altLang="ja-JP" sz="2400" b="1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if necessary</a:t>
            </a:r>
            <a:r>
              <a:rPr lang="ja-JP" altLang="en-US" sz="2400" b="1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2400" b="1" kern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6609718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2BB71C-028D-6A88-1F32-2C116C5055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>
            <a:extLst>
              <a:ext uri="{FF2B5EF4-FFF2-40B4-BE49-F238E27FC236}">
                <a16:creationId xmlns:a16="http://schemas.microsoft.com/office/drawing/2014/main" id="{7505CAE6-E4B9-55BA-94B4-344AC684C7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2071" y="71010"/>
            <a:ext cx="8615057" cy="796819"/>
          </a:xfrm>
        </p:spPr>
        <p:txBody>
          <a:bodyPr>
            <a:normAutofit/>
          </a:bodyPr>
          <a:lstStyle/>
          <a:p>
            <a:pPr algn="l" fontAlgn="ctr">
              <a:lnSpc>
                <a:spcPct val="120000"/>
              </a:lnSpc>
            </a:pPr>
            <a:r>
              <a:rPr lang="en-US" altLang="ja-JP" sz="3200" b="1" dirty="0">
                <a:cs typeface="Meiryo UI" panose="020B0604030504040204" pitchFamily="50" charset="-128"/>
              </a:rPr>
              <a:t>NP</a:t>
            </a:r>
            <a:r>
              <a:rPr lang="ja-JP" altLang="en-US" sz="3200" b="1" dirty="0">
                <a:cs typeface="Meiryo UI" panose="020B0604030504040204" pitchFamily="50" charset="-128"/>
              </a:rPr>
              <a:t>提案の内容・目的等</a:t>
            </a:r>
            <a:endParaRPr lang="en-US" altLang="ja-JP" sz="2800" b="1" dirty="0">
              <a:cs typeface="Meiryo UI" panose="020B0604030504040204" pitchFamily="50" charset="-128"/>
            </a:endParaRPr>
          </a:p>
        </p:txBody>
      </p:sp>
      <p:sp>
        <p:nvSpPr>
          <p:cNvPr id="5" name="テキスト ボックス 7">
            <a:extLst>
              <a:ext uri="{FF2B5EF4-FFF2-40B4-BE49-F238E27FC236}">
                <a16:creationId xmlns:a16="http://schemas.microsoft.com/office/drawing/2014/main" id="{5DCCE9DB-7716-4352-2179-D7C3E6C5B2CC}"/>
              </a:ext>
            </a:extLst>
          </p:cNvPr>
          <p:cNvSpPr txBox="1"/>
          <p:nvPr/>
        </p:nvSpPr>
        <p:spPr>
          <a:xfrm>
            <a:off x="9479140" y="821725"/>
            <a:ext cx="270372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安全技術・政策委員会資料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安全・環境標準化部会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</p:txBody>
      </p:sp>
      <p:sp>
        <p:nvSpPr>
          <p:cNvPr id="6" name="減算 9">
            <a:extLst>
              <a:ext uri="{FF2B5EF4-FFF2-40B4-BE49-F238E27FC236}">
                <a16:creationId xmlns:a16="http://schemas.microsoft.com/office/drawing/2014/main" id="{A8F848F7-74C2-9228-3517-6DC1D9503906}"/>
              </a:ext>
            </a:extLst>
          </p:cNvPr>
          <p:cNvSpPr/>
          <p:nvPr/>
        </p:nvSpPr>
        <p:spPr>
          <a:xfrm rot="5400000" flipV="1">
            <a:off x="26449" y="270343"/>
            <a:ext cx="887843" cy="654969"/>
          </a:xfrm>
          <a:prstGeom prst="mathMinus">
            <a:avLst/>
          </a:prstGeom>
          <a:solidFill>
            <a:srgbClr val="0084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434FDD08-D1FE-64E7-35F7-0E55AC0355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757918"/>
              </p:ext>
            </p:extLst>
          </p:nvPr>
        </p:nvGraphicFramePr>
        <p:xfrm>
          <a:off x="632071" y="1455420"/>
          <a:ext cx="10872000" cy="188976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872000">
                  <a:extLst>
                    <a:ext uri="{9D8B030D-6E8A-4147-A177-3AD203B41FA5}">
                      <a16:colId xmlns:a16="http://schemas.microsoft.com/office/drawing/2014/main" val="2642718549"/>
                    </a:ext>
                  </a:extLst>
                </a:gridCol>
                <a:gridCol w="9000000">
                  <a:extLst>
                    <a:ext uri="{9D8B030D-6E8A-4147-A177-3AD203B41FA5}">
                      <a16:colId xmlns:a16="http://schemas.microsoft.com/office/drawing/2014/main" val="19253322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2000" dirty="0">
                          <a:latin typeface="+mn-ea"/>
                          <a:ea typeface="+mn-ea"/>
                        </a:rPr>
                        <a:t>規格の活用法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ja-JP" altLang="en-US" sz="2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881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2000" dirty="0">
                          <a:latin typeface="+mn-ea"/>
                          <a:ea typeface="+mn-ea"/>
                        </a:rPr>
                        <a:t>ビジネス効果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ja-JP" altLang="en-US" sz="2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9614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2000" dirty="0">
                          <a:latin typeface="+mn-ea"/>
                          <a:ea typeface="+mn-ea"/>
                        </a:rPr>
                        <a:t>規格化しなかった際の問題等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600"/>
                        </a:spcBef>
                        <a:buFont typeface="Arial" panose="020B0604020202020204" pitchFamily="34" charset="0"/>
                        <a:buNone/>
                      </a:pPr>
                      <a:endParaRPr kumimoji="1" lang="ja-JP" altLang="en-US" sz="2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2069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2000" dirty="0">
                          <a:latin typeface="+mn-ea"/>
                          <a:ea typeface="+mn-ea"/>
                        </a:rPr>
                        <a:t>法規との関連性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63525" indent="-263525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endParaRPr kumimoji="1" lang="ja-JP" altLang="en-US" sz="2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64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9394562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72355-3BAB-A41A-1000-2A9C29C18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>
            <a:extLst>
              <a:ext uri="{FF2B5EF4-FFF2-40B4-BE49-F238E27FC236}">
                <a16:creationId xmlns:a16="http://schemas.microsoft.com/office/drawing/2014/main" id="{46B19B72-F27F-1C35-4A11-82DE83244A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2071" y="71010"/>
            <a:ext cx="8615057" cy="796819"/>
          </a:xfrm>
        </p:spPr>
        <p:txBody>
          <a:bodyPr>
            <a:normAutofit/>
          </a:bodyPr>
          <a:lstStyle/>
          <a:p>
            <a:pPr algn="l" fontAlgn="ctr">
              <a:lnSpc>
                <a:spcPct val="120000"/>
              </a:lnSpc>
            </a:pPr>
            <a:r>
              <a:rPr lang="ja-JP" altLang="en-US" sz="3200" b="1" dirty="0">
                <a:cs typeface="Meiryo UI" panose="020B0604030504040204" pitchFamily="50" charset="-128"/>
              </a:rPr>
              <a:t>日程案</a:t>
            </a:r>
            <a:endParaRPr lang="en-US" altLang="ja-JP" sz="2800" b="1" dirty="0">
              <a:cs typeface="Meiryo UI" panose="020B0604030504040204" pitchFamily="50" charset="-128"/>
            </a:endParaRPr>
          </a:p>
        </p:txBody>
      </p:sp>
      <p:sp>
        <p:nvSpPr>
          <p:cNvPr id="5" name="テキスト ボックス 7">
            <a:extLst>
              <a:ext uri="{FF2B5EF4-FFF2-40B4-BE49-F238E27FC236}">
                <a16:creationId xmlns:a16="http://schemas.microsoft.com/office/drawing/2014/main" id="{7CA4ED5C-C625-88B9-2984-7ABFBCC617C4}"/>
              </a:ext>
            </a:extLst>
          </p:cNvPr>
          <p:cNvSpPr txBox="1"/>
          <p:nvPr/>
        </p:nvSpPr>
        <p:spPr>
          <a:xfrm>
            <a:off x="9479140" y="821725"/>
            <a:ext cx="270372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安全技術・政策委員会資料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安全・環境標準化部会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</p:txBody>
      </p:sp>
      <p:sp>
        <p:nvSpPr>
          <p:cNvPr id="6" name="減算 9">
            <a:extLst>
              <a:ext uri="{FF2B5EF4-FFF2-40B4-BE49-F238E27FC236}">
                <a16:creationId xmlns:a16="http://schemas.microsoft.com/office/drawing/2014/main" id="{1B301980-434B-A5A2-D747-263F6D721671}"/>
              </a:ext>
            </a:extLst>
          </p:cNvPr>
          <p:cNvSpPr/>
          <p:nvPr/>
        </p:nvSpPr>
        <p:spPr>
          <a:xfrm rot="5400000" flipV="1">
            <a:off x="26449" y="270343"/>
            <a:ext cx="887843" cy="654969"/>
          </a:xfrm>
          <a:prstGeom prst="mathMinus">
            <a:avLst/>
          </a:prstGeom>
          <a:solidFill>
            <a:srgbClr val="0084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7" name="タイトル 2">
            <a:extLst>
              <a:ext uri="{FF2B5EF4-FFF2-40B4-BE49-F238E27FC236}">
                <a16:creationId xmlns:a16="http://schemas.microsoft.com/office/drawing/2014/main" id="{11BC94A3-0F01-C0F5-0C46-A431408C2C87}"/>
              </a:ext>
            </a:extLst>
          </p:cNvPr>
          <p:cNvSpPr txBox="1">
            <a:spLocks/>
          </p:cNvSpPr>
          <p:nvPr/>
        </p:nvSpPr>
        <p:spPr>
          <a:xfrm>
            <a:off x="643182" y="1124644"/>
            <a:ext cx="10986550" cy="520074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ＭＳ Ｐゴシック" pitchFamily="50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l"/>
            <a:r>
              <a:rPr lang="zh-TW" altLang="en-US" sz="2400" b="1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作業終了目標時期：</a:t>
            </a:r>
            <a:r>
              <a:rPr lang="en-US" altLang="ja-JP" sz="2400" b="1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2028</a:t>
            </a:r>
            <a:r>
              <a:rPr lang="ja-JP" altLang="en-US" sz="2400" b="1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2400" b="1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2400" b="1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月（</a:t>
            </a:r>
            <a:r>
              <a:rPr lang="en-US" altLang="ja-JP" sz="2400" b="1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IS</a:t>
            </a:r>
            <a:r>
              <a:rPr lang="ja-JP" altLang="en-US" sz="2400" b="1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発行）</a:t>
            </a:r>
            <a:endParaRPr lang="en-US" altLang="ja-JP" sz="2400" b="1" kern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endParaRPr lang="en-US" altLang="ja-JP" sz="2400" b="1" kern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48CFF88A-DC70-4DE2-C40E-8768B4DDD1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943148"/>
              </p:ext>
            </p:extLst>
          </p:nvPr>
        </p:nvGraphicFramePr>
        <p:xfrm>
          <a:off x="445578" y="1788275"/>
          <a:ext cx="11300844" cy="4248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92000">
                  <a:extLst>
                    <a:ext uri="{9D8B030D-6E8A-4147-A177-3AD203B41FA5}">
                      <a16:colId xmlns:a16="http://schemas.microsoft.com/office/drawing/2014/main" val="1595338667"/>
                    </a:ext>
                  </a:extLst>
                </a:gridCol>
                <a:gridCol w="1227019">
                  <a:extLst>
                    <a:ext uri="{9D8B030D-6E8A-4147-A177-3AD203B41FA5}">
                      <a16:colId xmlns:a16="http://schemas.microsoft.com/office/drawing/2014/main" val="1177320685"/>
                    </a:ext>
                  </a:extLst>
                </a:gridCol>
                <a:gridCol w="1496365">
                  <a:extLst>
                    <a:ext uri="{9D8B030D-6E8A-4147-A177-3AD203B41FA5}">
                      <a16:colId xmlns:a16="http://schemas.microsoft.com/office/drawing/2014/main" val="1025823772"/>
                    </a:ext>
                  </a:extLst>
                </a:gridCol>
                <a:gridCol w="1496365">
                  <a:extLst>
                    <a:ext uri="{9D8B030D-6E8A-4147-A177-3AD203B41FA5}">
                      <a16:colId xmlns:a16="http://schemas.microsoft.com/office/drawing/2014/main" val="121857159"/>
                    </a:ext>
                  </a:extLst>
                </a:gridCol>
                <a:gridCol w="1496365">
                  <a:extLst>
                    <a:ext uri="{9D8B030D-6E8A-4147-A177-3AD203B41FA5}">
                      <a16:colId xmlns:a16="http://schemas.microsoft.com/office/drawing/2014/main" val="1983154122"/>
                    </a:ext>
                  </a:extLst>
                </a:gridCol>
                <a:gridCol w="1496365">
                  <a:extLst>
                    <a:ext uri="{9D8B030D-6E8A-4147-A177-3AD203B41FA5}">
                      <a16:colId xmlns:a16="http://schemas.microsoft.com/office/drawing/2014/main" val="465532258"/>
                    </a:ext>
                  </a:extLst>
                </a:gridCol>
                <a:gridCol w="1496365">
                  <a:extLst>
                    <a:ext uri="{9D8B030D-6E8A-4147-A177-3AD203B41FA5}">
                      <a16:colId xmlns:a16="http://schemas.microsoft.com/office/drawing/2014/main" val="3737947497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作業項目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提案国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2027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2028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2029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941505"/>
                  </a:ext>
                </a:extLst>
              </a:tr>
              <a:tr h="352800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28556"/>
                  </a:ext>
                </a:extLst>
              </a:tr>
            </a:tbl>
          </a:graphicData>
        </a:graphic>
      </p:graphicFrame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C9A9D1E-0010-A6CE-F0F5-F3A88B242502}"/>
              </a:ext>
            </a:extLst>
          </p:cNvPr>
          <p:cNvSpPr txBox="1"/>
          <p:nvPr/>
        </p:nvSpPr>
        <p:spPr>
          <a:xfrm>
            <a:off x="10374211" y="1459113"/>
            <a:ext cx="145312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★</a:t>
            </a:r>
            <a:r>
              <a:rPr kumimoji="1"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:IS</a:t>
            </a:r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発行目標</a:t>
            </a:r>
          </a:p>
        </p:txBody>
      </p:sp>
    </p:spTree>
    <p:extLst>
      <p:ext uri="{BB962C8B-B14F-4D97-AF65-F5344CB8AC3E}">
        <p14:creationId xmlns:p14="http://schemas.microsoft.com/office/powerpoint/2010/main" val="2634591609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828EE4-153B-489A-01B4-00B1DF886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>
            <a:extLst>
              <a:ext uri="{FF2B5EF4-FFF2-40B4-BE49-F238E27FC236}">
                <a16:creationId xmlns:a16="http://schemas.microsoft.com/office/drawing/2014/main" id="{85DEEA69-4887-8A28-4944-1236BA2FB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2071" y="71010"/>
            <a:ext cx="8615057" cy="796819"/>
          </a:xfrm>
        </p:spPr>
        <p:txBody>
          <a:bodyPr>
            <a:normAutofit/>
          </a:bodyPr>
          <a:lstStyle/>
          <a:p>
            <a:pPr algn="l" fontAlgn="ctr">
              <a:lnSpc>
                <a:spcPct val="120000"/>
              </a:lnSpc>
            </a:pPr>
            <a:r>
              <a:rPr lang="ja-JP" altLang="en-US" sz="3200" b="1" dirty="0">
                <a:cs typeface="Meiryo UI" panose="020B0604030504040204" pitchFamily="50" charset="-128"/>
              </a:rPr>
              <a:t>推進体制</a:t>
            </a:r>
          </a:p>
        </p:txBody>
      </p:sp>
      <p:sp>
        <p:nvSpPr>
          <p:cNvPr id="5" name="テキスト ボックス 7">
            <a:extLst>
              <a:ext uri="{FF2B5EF4-FFF2-40B4-BE49-F238E27FC236}">
                <a16:creationId xmlns:a16="http://schemas.microsoft.com/office/drawing/2014/main" id="{A6A17387-8E7F-B5E4-0239-E935EE725BC9}"/>
              </a:ext>
            </a:extLst>
          </p:cNvPr>
          <p:cNvSpPr txBox="1"/>
          <p:nvPr/>
        </p:nvSpPr>
        <p:spPr>
          <a:xfrm>
            <a:off x="9479140" y="821725"/>
            <a:ext cx="270372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安全技術・政策委員会資料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Meiryo UI"/>
                <a:cs typeface="+mn-cs"/>
              </a:rPr>
              <a:t>安全・環境標準化部会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Meiryo UI"/>
              <a:cs typeface="+mn-cs"/>
            </a:endParaRPr>
          </a:p>
        </p:txBody>
      </p:sp>
      <p:sp>
        <p:nvSpPr>
          <p:cNvPr id="6" name="減算 9">
            <a:extLst>
              <a:ext uri="{FF2B5EF4-FFF2-40B4-BE49-F238E27FC236}">
                <a16:creationId xmlns:a16="http://schemas.microsoft.com/office/drawing/2014/main" id="{2CA65D91-8919-3B2C-B357-502229CCFFE7}"/>
              </a:ext>
            </a:extLst>
          </p:cNvPr>
          <p:cNvSpPr/>
          <p:nvPr/>
        </p:nvSpPr>
        <p:spPr>
          <a:xfrm rot="5400000" flipV="1">
            <a:off x="26449" y="270343"/>
            <a:ext cx="887843" cy="654969"/>
          </a:xfrm>
          <a:prstGeom prst="mathMinus">
            <a:avLst/>
          </a:prstGeom>
          <a:solidFill>
            <a:srgbClr val="0084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444466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1_envm0（4対3_新ロゴ）_200930_r1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3">
      <a:majorFont>
        <a:latin typeface="Segoe UI"/>
        <a:ea typeface="Meiryo UI"/>
        <a:cs typeface=""/>
      </a:majorFont>
      <a:minorFont>
        <a:latin typeface="Segoe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04A7B5C4A6CC740B15642A53BB85FF5" ma:contentTypeVersion="17" ma:contentTypeDescription="新しいドキュメントを作成します。" ma:contentTypeScope="" ma:versionID="d457e5fa76fa1b8eee11ffe728e6b999">
  <xsd:schema xmlns:xsd="http://www.w3.org/2001/XMLSchema" xmlns:xs="http://www.w3.org/2001/XMLSchema" xmlns:p="http://schemas.microsoft.com/office/2006/metadata/properties" xmlns:ns3="e25805b9-72c2-4894-ad1d-fd917af5092e" xmlns:ns4="3dbd9eb5-605c-446a-b5ee-94336f94dea7" targetNamespace="http://schemas.microsoft.com/office/2006/metadata/properties" ma:root="true" ma:fieldsID="e2b3f4be2a56195e795b61ec28a55afa" ns3:_="" ns4:_="">
    <xsd:import namespace="e25805b9-72c2-4894-ad1d-fd917af5092e"/>
    <xsd:import namespace="3dbd9eb5-605c-446a-b5ee-94336f94dea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5805b9-72c2-4894-ad1d-fd917af509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bd9eb5-605c-446a-b5ee-94336f94dea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25805b9-72c2-4894-ad1d-fd917af5092e" xsi:nil="true"/>
  </documentManagement>
</p:properties>
</file>

<file path=customXml/itemProps1.xml><?xml version="1.0" encoding="utf-8"?>
<ds:datastoreItem xmlns:ds="http://schemas.openxmlformats.org/officeDocument/2006/customXml" ds:itemID="{C6804439-6BAD-4906-BB3A-C9557AA678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5805b9-72c2-4894-ad1d-fd917af5092e"/>
    <ds:schemaRef ds:uri="3dbd9eb5-605c-446a-b5ee-94336f94de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E731164-6DB6-45AA-AB4E-465D870F1E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C2FCB0-D335-48A2-9185-7FF0F00E0F4B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dcmitype/"/>
    <ds:schemaRef ds:uri="3dbd9eb5-605c-446a-b5ee-94336f94dea7"/>
    <ds:schemaRef ds:uri="e25805b9-72c2-4894-ad1d-fd917af5092e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37004</TotalTime>
  <Words>145</Words>
  <Application>Microsoft Office PowerPoint</Application>
  <PresentationFormat>ワイド画面</PresentationFormat>
  <Paragraphs>36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Meiryo UI</vt:lpstr>
      <vt:lpstr>Arial</vt:lpstr>
      <vt:lpstr>Calibri</vt:lpstr>
      <vt:lpstr>Segoe UI</vt:lpstr>
      <vt:lpstr>Tahoma</vt:lpstr>
      <vt:lpstr>1_envm0（4対3_新ロゴ）_200930_r1</vt:lpstr>
      <vt:lpstr>NP提案 【書面審議用フォーマット】</vt:lpstr>
      <vt:lpstr>補足</vt:lpstr>
      <vt:lpstr>NP提案の内容・目的等</vt:lpstr>
      <vt:lpstr>日程案</vt:lpstr>
      <vt:lpstr>推進体制</vt:lpstr>
    </vt:vector>
  </TitlesOfParts>
  <Company>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Kodaira, Takahiro/古平 貴大</dc:creator>
  <cp:keywords/>
  <cp:lastModifiedBy>KANAZAWA Tomomi（金沢朋美）</cp:lastModifiedBy>
  <cp:revision>332</cp:revision>
  <cp:lastPrinted>2021-12-01T01:14:58Z</cp:lastPrinted>
  <dcterms:created xsi:type="dcterms:W3CDTF">2021-05-13T09:35:55Z</dcterms:created>
  <dcterms:modified xsi:type="dcterms:W3CDTF">2025-12-02T01:24:21Z</dcterms:modified>
  <cp:category>NONE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0x010100A04A7B5C4A6CC740B15642A53BB85FF5</vt:lpwstr>
  </property>
</Properties>
</file>