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1"/>
  </p:notesMasterIdLst>
  <p:handoutMasterIdLst>
    <p:handoutMasterId r:id="rId32"/>
  </p:handoutMasterIdLst>
  <p:sldIdLst>
    <p:sldId id="971" r:id="rId5"/>
    <p:sldId id="1059" r:id="rId6"/>
    <p:sldId id="967" r:id="rId7"/>
    <p:sldId id="981" r:id="rId8"/>
    <p:sldId id="980" r:id="rId9"/>
    <p:sldId id="1034" r:id="rId10"/>
    <p:sldId id="972" r:id="rId11"/>
    <p:sldId id="1056" r:id="rId12"/>
    <p:sldId id="973" r:id="rId13"/>
    <p:sldId id="990" r:id="rId14"/>
    <p:sldId id="1008" r:id="rId15"/>
    <p:sldId id="1054" r:id="rId16"/>
    <p:sldId id="974" r:id="rId17"/>
    <p:sldId id="975" r:id="rId18"/>
    <p:sldId id="1012" r:id="rId19"/>
    <p:sldId id="976" r:id="rId20"/>
    <p:sldId id="1057" r:id="rId21"/>
    <p:sldId id="1058" r:id="rId22"/>
    <p:sldId id="1061" r:id="rId23"/>
    <p:sldId id="1000" r:id="rId24"/>
    <p:sldId id="1062" r:id="rId25"/>
    <p:sldId id="1063" r:id="rId26"/>
    <p:sldId id="1064" r:id="rId27"/>
    <p:sldId id="1021" r:id="rId28"/>
    <p:sldId id="1016" r:id="rId29"/>
    <p:sldId id="1065" r:id="rId30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1059"/>
            <p14:sldId id="967"/>
            <p14:sldId id="981"/>
            <p14:sldId id="980"/>
            <p14:sldId id="1034"/>
            <p14:sldId id="972"/>
            <p14:sldId id="1056"/>
            <p14:sldId id="973"/>
            <p14:sldId id="990"/>
            <p14:sldId id="1008"/>
            <p14:sldId id="1054"/>
            <p14:sldId id="974"/>
            <p14:sldId id="975"/>
            <p14:sldId id="1012"/>
            <p14:sldId id="976"/>
            <p14:sldId id="1057"/>
            <p14:sldId id="1058"/>
            <p14:sldId id="1061"/>
            <p14:sldId id="1000"/>
            <p14:sldId id="1062"/>
            <p14:sldId id="1063"/>
            <p14:sldId id="1064"/>
            <p14:sldId id="1021"/>
            <p14:sldId id="1016"/>
            <p14:sldId id="10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orient="horz" pos="402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E1E"/>
    <a:srgbClr val="0064D2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33" autoAdjust="0"/>
    <p:restoredTop sz="94523" autoAdjust="0"/>
  </p:normalViewPr>
  <p:slideViewPr>
    <p:cSldViewPr snapToGrid="0">
      <p:cViewPr varScale="1">
        <p:scale>
          <a:sx n="119" d="100"/>
          <a:sy n="119" d="100"/>
        </p:scale>
        <p:origin x="126" y="276"/>
      </p:cViewPr>
      <p:guideLst>
        <p:guide orient="horz" pos="2160"/>
        <p:guide orient="horz" pos="40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50"/>
    </p:cViewPr>
  </p:sorterViewPr>
  <p:notesViewPr>
    <p:cSldViewPr snapToGrid="0"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2023/6/29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2023/6/29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847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480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716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93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859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6322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807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94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77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25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199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251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1">
          <p15:clr>
            <a:srgbClr val="F26B43"/>
          </p15:clr>
        </p15:guide>
        <p15:guide id="4" pos="3840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789357" y="1670857"/>
            <a:ext cx="9258258" cy="1118491"/>
          </a:xfrm>
          <a:prstGeom prst="rect">
            <a:avLst/>
          </a:prstGeom>
        </p:spPr>
        <p:txBody>
          <a:bodyPr/>
          <a:lstStyle/>
          <a:p>
            <a:endParaRPr lang="en-US" altLang="ja-JP" dirty="0"/>
          </a:p>
          <a:p>
            <a:r>
              <a:rPr lang="en-US" altLang="ja-JP" dirty="0"/>
              <a:t>PCN</a:t>
            </a:r>
            <a:r>
              <a:rPr lang="ja-JP" altLang="en-US" dirty="0"/>
              <a:t>エビデンスドキュメント　</a:t>
            </a:r>
            <a:r>
              <a:rPr lang="en-US" altLang="ja-JP" dirty="0"/>
              <a:t>(PCN</a:t>
            </a:r>
            <a:r>
              <a:rPr lang="ja-JP" altLang="en-US" dirty="0"/>
              <a:t>本申請</a:t>
            </a:r>
            <a:r>
              <a:rPr lang="en-US" altLang="ja-JP" dirty="0"/>
              <a:t>)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dirty="0"/>
              <a:t>XXXX 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73" y="1436380"/>
            <a:ext cx="11482014" cy="33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85220" y="1287987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２ｂ．組み合わせ影響確認とデバイス評価内容の選定（前工程）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33" y="749165"/>
            <a:ext cx="11841157" cy="468978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426" y="5438947"/>
            <a:ext cx="4674375" cy="129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443264" y="853236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0E2FA99-F402-469C-8FAA-9FA4BDC8873C}"/>
              </a:ext>
            </a:extLst>
          </p:cNvPr>
          <p:cNvSpPr txBox="1"/>
          <p:nvPr/>
        </p:nvSpPr>
        <p:spPr>
          <a:xfrm>
            <a:off x="1099994" y="1957037"/>
            <a:ext cx="8508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代表製品①：製品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a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  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XXX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プロセス 　最大チップサイズ　</a:t>
            </a:r>
            <a:endParaRPr lang="en-US" altLang="ja-JP" sz="1600" dirty="0">
              <a:solidFill>
                <a:srgbClr val="000000"/>
              </a:solidFill>
              <a:latin typeface="+mn-ea"/>
            </a:endParaRPr>
          </a:p>
          <a:p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　</a:t>
            </a:r>
            <a:endParaRPr kumimoji="1" lang="en-US" altLang="ja-JP" sz="16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AEA6CF24-270F-4B2D-B5E8-A3072DB244A0}"/>
              </a:ext>
            </a:extLst>
          </p:cNvPr>
          <p:cNvSpPr txBox="1">
            <a:spLocks/>
          </p:cNvSpPr>
          <p:nvPr/>
        </p:nvSpPr>
        <p:spPr>
          <a:xfrm>
            <a:off x="1099994" y="1424175"/>
            <a:ext cx="6273708" cy="4513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b="0" dirty="0">
                <a:solidFill>
                  <a:schemeClr val="tx1"/>
                </a:solidFill>
                <a:latin typeface="+mn-ea"/>
              </a:rPr>
              <a:t>代表品評価の考え方</a:t>
            </a:r>
            <a:endParaRPr lang="en-US" altLang="ja-JP" sz="1600" b="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3244132" y="3148717"/>
            <a:ext cx="0" cy="2719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244132" y="5868063"/>
            <a:ext cx="43493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472856" y="4293704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Ｘ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51602" y="5956852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ｙ</a:t>
            </a:r>
          </a:p>
        </p:txBody>
      </p:sp>
      <p:sp>
        <p:nvSpPr>
          <p:cNvPr id="36" name="楕円 35"/>
          <p:cNvSpPr/>
          <p:nvPr/>
        </p:nvSpPr>
        <p:spPr>
          <a:xfrm>
            <a:off x="5263763" y="4075416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</a:t>
            </a:r>
            <a:r>
              <a:rPr kumimoji="1" lang="en-US" altLang="ja-JP" sz="1000" dirty="0"/>
              <a:t>A</a:t>
            </a:r>
            <a:endParaRPr kumimoji="1" lang="ja-JP" altLang="en-US" sz="1000" dirty="0"/>
          </a:p>
        </p:txBody>
      </p:sp>
      <p:sp>
        <p:nvSpPr>
          <p:cNvPr id="37" name="楕円 36"/>
          <p:cNvSpPr/>
          <p:nvPr/>
        </p:nvSpPr>
        <p:spPr>
          <a:xfrm>
            <a:off x="3609893" y="4713203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製品ｂ</a:t>
            </a:r>
          </a:p>
        </p:txBody>
      </p:sp>
      <p:sp>
        <p:nvSpPr>
          <p:cNvPr id="38" name="楕円 37"/>
          <p:cNvSpPr/>
          <p:nvPr/>
        </p:nvSpPr>
        <p:spPr>
          <a:xfrm>
            <a:off x="4435985" y="5098156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製品ｃ</a:t>
            </a:r>
          </a:p>
        </p:txBody>
      </p:sp>
      <p:sp>
        <p:nvSpPr>
          <p:cNvPr id="39" name="楕円 38"/>
          <p:cNvSpPr/>
          <p:nvPr/>
        </p:nvSpPr>
        <p:spPr>
          <a:xfrm>
            <a:off x="3609892" y="5376262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製品ｄ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62825" y="2801049"/>
            <a:ext cx="160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チップ 長　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373702" y="5868063"/>
            <a:ext cx="160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チップ 長　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4236848" y="5956852"/>
            <a:ext cx="1925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3018415" y="3737209"/>
            <a:ext cx="0" cy="130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四角形吹き出し 9"/>
          <p:cNvSpPr/>
          <p:nvPr/>
        </p:nvSpPr>
        <p:spPr>
          <a:xfrm>
            <a:off x="5774724" y="3409084"/>
            <a:ext cx="2084173" cy="480388"/>
          </a:xfrm>
          <a:prstGeom prst="wedgeRectCallout">
            <a:avLst>
              <a:gd name="adj1" fmla="val -45570"/>
              <a:gd name="adj2" fmla="val 96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/>
              <a:t>製品</a:t>
            </a:r>
            <a:r>
              <a:rPr lang="en-US" altLang="ja-JP" sz="1200" dirty="0"/>
              <a:t>A</a:t>
            </a:r>
            <a:r>
              <a:rPr lang="ja-JP" altLang="en-US" sz="1200" dirty="0"/>
              <a:t>が</a:t>
            </a:r>
            <a:endParaRPr lang="en-US" altLang="ja-JP" sz="1200" dirty="0"/>
          </a:p>
          <a:p>
            <a:pPr algn="ctr"/>
            <a:r>
              <a:rPr kumimoji="1" lang="ja-JP" altLang="en-US" sz="1200" dirty="0"/>
              <a:t>最大チップサイズ</a:t>
            </a:r>
          </a:p>
        </p:txBody>
      </p:sp>
    </p:spTree>
    <p:extLst>
      <p:ext uri="{BB962C8B-B14F-4D97-AF65-F5344CB8AC3E}">
        <p14:creationId xmlns:p14="http://schemas.microsoft.com/office/powerpoint/2010/main" val="1090258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変更準備・計画</a:t>
            </a:r>
          </a:p>
        </p:txBody>
      </p:sp>
    </p:spTree>
    <p:extLst>
      <p:ext uri="{BB962C8B-B14F-4D97-AF65-F5344CB8AC3E}">
        <p14:creationId xmlns:p14="http://schemas.microsoft.com/office/powerpoint/2010/main" val="3008127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全体計画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E325766-F0B0-4FD1-BE9E-362854D5E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223944"/>
              </p:ext>
            </p:extLst>
          </p:nvPr>
        </p:nvGraphicFramePr>
        <p:xfrm>
          <a:off x="1164000" y="1485000"/>
          <a:ext cx="9864000" cy="41312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64000">
                  <a:extLst>
                    <a:ext uri="{9D8B030D-6E8A-4147-A177-3AD203B41FA5}">
                      <a16:colId xmlns:a16="http://schemas.microsoft.com/office/drawing/2014/main" val="932295927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917869319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705079839"/>
                    </a:ext>
                  </a:extLst>
                </a:gridCol>
              </a:tblGrid>
              <a:tr h="6806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プレアナウンス時 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変更承認時期 計画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054905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変更承認依頼 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856987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製品評価終了　特性評価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837414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信頼性評価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3465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変更品サンプル提出時期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8027826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変更切替え希望時期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245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25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変更確認項目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72E6368-B5D3-4C35-9177-D0E13E445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412984"/>
              </p:ext>
            </p:extLst>
          </p:nvPr>
        </p:nvGraphicFramePr>
        <p:xfrm>
          <a:off x="984000" y="1268999"/>
          <a:ext cx="10235290" cy="4854773"/>
        </p:xfrm>
        <a:graphic>
          <a:graphicData uri="http://schemas.openxmlformats.org/drawingml/2006/table">
            <a:tbl>
              <a:tblPr/>
              <a:tblGrid>
                <a:gridCol w="2976219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25907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496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作業標準類、チェックリスト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製品認定前に標準類・点検類の整備完了。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オペレータ教育・資格認定を従来から実施済み。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新規設備の導入なく、既存保全体制にて運用する。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不具合解析体制を量産前に確立済み。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既存検査機器、治工具を使用し生産を行う。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評価・技術ミーティングを行い確認済み。工程チェックシートによる確認済み。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1740203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代表製品にて初期流動を実施し正常な生産を確認済み。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043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</p:spTree>
    <p:extLst>
      <p:ext uri="{BB962C8B-B14F-4D97-AF65-F5344CB8AC3E}">
        <p14:creationId xmlns:p14="http://schemas.microsoft.com/office/powerpoint/2010/main" val="411274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B0AF7D9-CE21-448B-BCAA-659DCE6E8802}"/>
              </a:ext>
            </a:extLst>
          </p:cNvPr>
          <p:cNvGraphicFramePr>
            <a:graphicFrameLocks noGrp="1"/>
          </p:cNvGraphicFramePr>
          <p:nvPr/>
        </p:nvGraphicFramePr>
        <p:xfrm>
          <a:off x="984000" y="1268999"/>
          <a:ext cx="10152000" cy="3675522"/>
        </p:xfrm>
        <a:graphic>
          <a:graphicData uri="http://schemas.openxmlformats.org/drawingml/2006/table">
            <a:tbl>
              <a:tblPr/>
              <a:tblGrid>
                <a:gridCol w="3483828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6668172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105751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工程チェックリスト（過去トラ）　該当工程　○○件　確認済み。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088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05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変更品評価結果</a:t>
            </a:r>
          </a:p>
        </p:txBody>
      </p:sp>
    </p:spTree>
    <p:extLst>
      <p:ext uri="{BB962C8B-B14F-4D97-AF65-F5344CB8AC3E}">
        <p14:creationId xmlns:p14="http://schemas.microsoft.com/office/powerpoint/2010/main" val="3203731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変更品評価結果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660515"/>
              </p:ext>
            </p:extLst>
          </p:nvPr>
        </p:nvGraphicFramePr>
        <p:xfrm>
          <a:off x="292325" y="1854140"/>
          <a:ext cx="11607349" cy="311205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5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5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98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確認項目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確認結果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添付資料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基礎特性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寸法・機械強度・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IPS)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Cpk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&gt; 1.67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であり 問題なし</a:t>
                      </a:r>
                      <a:endParaRPr kumimoji="1" lang="en-US" altLang="ja-JP" sz="160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検査装置・測定システム環境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測定システム解析調査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(MSA)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の結果問題なし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電気的特性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Cpk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 &gt; 1.67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特性：最大動作周波数を比較し問題なし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　　　　（必要に応じて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SHMOO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図を追記する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ページ参照）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JASO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D019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を適用して評価の結果、同等で問題なし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8580482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 問題なし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8145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ja-JP" altLang="en-US" dirty="0"/>
              <a:t>変更内容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8367110" cy="664797"/>
          </a:xfrm>
        </p:spPr>
        <p:txBody>
          <a:bodyPr/>
          <a:lstStyle/>
          <a:p>
            <a:r>
              <a:rPr lang="ja-JP" altLang="en-US" dirty="0"/>
              <a:t>変更点と検証事項の明確化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351483"/>
            <a:ext cx="8367110" cy="664797"/>
          </a:xfrm>
        </p:spPr>
        <p:txBody>
          <a:bodyPr/>
          <a:lstStyle/>
          <a:p>
            <a:r>
              <a:rPr lang="ja-JP" altLang="en-US" dirty="0"/>
              <a:t>変更準備・計画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kumimoji="1" lang="ja-JP" altLang="en-US" dirty="0"/>
              <a:t>工程チェック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01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02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03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>
                <a:solidFill>
                  <a:srgbClr val="0064D2"/>
                </a:solidFill>
              </a:rPr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/>
              <a:t>変更</a:t>
            </a:r>
            <a:r>
              <a:rPr lang="ja-JP" altLang="en-US" dirty="0"/>
              <a:t>品評価結果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64D2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720470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688050" y="14090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　：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352239"/>
              </p:ext>
            </p:extLst>
          </p:nvPr>
        </p:nvGraphicFramePr>
        <p:xfrm>
          <a:off x="1068944" y="1967331"/>
          <a:ext cx="9156880" cy="2930903"/>
        </p:xfrm>
        <a:graphic>
          <a:graphicData uri="http://schemas.openxmlformats.org/drawingml/2006/table">
            <a:tbl>
              <a:tblPr/>
              <a:tblGrid>
                <a:gridCol w="1857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38274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工程名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管理項目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単位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数量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6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Ａ１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&gt;1.67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Ａ２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14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1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7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TEG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特性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Ｄ１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Ｄ２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068944" y="5181922"/>
            <a:ext cx="5829474" cy="934478"/>
          </a:xfrm>
          <a:prstGeom prst="rect">
            <a:avLst/>
          </a:prstGeom>
          <a:noFill/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以下のような、指数等によるエビデンスを示すことを推奨</a:t>
            </a:r>
            <a:b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 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製品仕様を満たすために、変更前後の製造基準値が設定され、</a:t>
            </a:r>
            <a:b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製造工程の出来映えの分布が、製造基準値に対して</a:t>
            </a:r>
            <a:b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余裕度を確保できていること。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ex.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工程変更前後の工程能力で比較）</a:t>
            </a:r>
          </a:p>
        </p:txBody>
      </p:sp>
    </p:spTree>
    <p:extLst>
      <p:ext uri="{BB962C8B-B14F-4D97-AF65-F5344CB8AC3E}">
        <p14:creationId xmlns:p14="http://schemas.microsoft.com/office/powerpoint/2010/main" val="1429237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4354" y="862532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zh-TW" b="1" dirty="0">
                <a:latin typeface="+mj-ea"/>
                <a:ea typeface="+mj-ea"/>
              </a:rPr>
              <a:t>DC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792443E4-0C90-4698-9D52-792559BCBA18}"/>
              </a:ext>
            </a:extLst>
          </p:cNvPr>
          <p:cNvGraphicFramePr>
            <a:graphicFrameLocks noGrp="1"/>
          </p:cNvGraphicFramePr>
          <p:nvPr/>
        </p:nvGraphicFramePr>
        <p:xfrm>
          <a:off x="1646222" y="1196752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input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input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output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output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DC18ED-7190-485F-A5FD-4D21AC1EB18C}"/>
              </a:ext>
            </a:extLst>
          </p:cNvPr>
          <p:cNvSpPr txBox="1"/>
          <p:nvPr/>
        </p:nvSpPr>
        <p:spPr>
          <a:xfrm>
            <a:off x="740999" y="3189635"/>
            <a:ext cx="398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ja-JP" b="1" dirty="0">
                <a:latin typeface="+mj-ea"/>
                <a:ea typeface="+mj-ea"/>
              </a:rPr>
              <a:t>DC</a:t>
            </a:r>
            <a:r>
              <a:rPr kumimoji="1" lang="ja-JP" altLang="en-US" b="1" dirty="0">
                <a:latin typeface="+mj-ea"/>
                <a:ea typeface="+mj-ea"/>
              </a:rPr>
              <a:t>特性（リーク特性）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2F478730-921E-4AAF-9C44-F4983BDE8EBC}"/>
              </a:ext>
            </a:extLst>
          </p:cNvPr>
          <p:cNvGraphicFramePr>
            <a:graphicFrameLocks noGrp="1"/>
          </p:cNvGraphicFramePr>
          <p:nvPr/>
        </p:nvGraphicFramePr>
        <p:xfrm>
          <a:off x="1671385" y="3498539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en-US" altLang="ja-JP" sz="1200" dirty="0"/>
                        <a:t>Input leakage current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REGVCC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EVCC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BD4BA4-3220-7A11-6100-D1BAE7B44BC0}"/>
              </a:ext>
            </a:extLst>
          </p:cNvPr>
          <p:cNvSpPr txBox="1"/>
          <p:nvPr/>
        </p:nvSpPr>
        <p:spPr>
          <a:xfrm>
            <a:off x="748720" y="5524812"/>
            <a:ext cx="2359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lang="en-US" altLang="ja-JP" b="1" dirty="0">
                <a:latin typeface="+mj-ea"/>
                <a:ea typeface="+mj-ea"/>
              </a:rPr>
              <a:t>A</a:t>
            </a:r>
            <a:r>
              <a:rPr kumimoji="1" lang="en-US" altLang="zh-TW" b="1" dirty="0">
                <a:latin typeface="+mj-ea"/>
                <a:ea typeface="+mj-ea"/>
              </a:rPr>
              <a:t>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7786BA0C-7BA0-2D3C-FF4A-D0333BFC78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80160"/>
              </p:ext>
            </p:extLst>
          </p:nvPr>
        </p:nvGraphicFramePr>
        <p:xfrm>
          <a:off x="1671384" y="5822405"/>
          <a:ext cx="8197689" cy="758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982412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681765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8771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symbol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Conditions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変更品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製品規格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最大動作周波数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ｆ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Ta=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   ℃／</a:t>
                      </a:r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Vcc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　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V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○○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231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1000" y="1054708"/>
            <a:ext cx="11259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lang="en-US" altLang="ja-JP" b="1" dirty="0">
                <a:latin typeface="+mj-ea"/>
                <a:ea typeface="+mj-ea"/>
              </a:rPr>
              <a:t>A</a:t>
            </a:r>
            <a:r>
              <a:rPr kumimoji="1" lang="en-US" altLang="zh-TW" b="1" dirty="0">
                <a:latin typeface="+mj-ea"/>
                <a:ea typeface="+mj-ea"/>
              </a:rPr>
              <a:t>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r>
              <a:rPr kumimoji="1" lang="ja-JP" altLang="en-US" b="1" dirty="0">
                <a:latin typeface="+mj-ea"/>
                <a:ea typeface="+mj-ea"/>
              </a:rPr>
              <a:t>）：</a:t>
            </a:r>
            <a:r>
              <a:rPr kumimoji="1" lang="en-US" altLang="ja-JP" b="1" dirty="0">
                <a:latin typeface="+mj-ea"/>
                <a:ea typeface="+mj-ea"/>
              </a:rPr>
              <a:t>Ta=</a:t>
            </a:r>
            <a:r>
              <a:rPr lang="ja-JP" altLang="en-US" b="1" dirty="0">
                <a:latin typeface="+mj-ea"/>
                <a:ea typeface="+mj-ea"/>
              </a:rPr>
              <a:t>〇〇℃</a:t>
            </a:r>
            <a:r>
              <a:rPr lang="en-US" altLang="ja-JP" b="1" dirty="0">
                <a:latin typeface="+mj-ea"/>
                <a:ea typeface="+mj-ea"/>
              </a:rPr>
              <a:t>/V</a:t>
            </a:r>
            <a:r>
              <a:rPr lang="ja-JP" altLang="en-US" b="1" dirty="0">
                <a:latin typeface="+mj-ea"/>
                <a:ea typeface="+mj-ea"/>
              </a:rPr>
              <a:t>㏄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 err="1">
                <a:latin typeface="+mj-ea"/>
                <a:ea typeface="+mj-ea"/>
              </a:rPr>
              <a:t>xxV</a:t>
            </a:r>
            <a:r>
              <a:rPr lang="ja-JP" altLang="en-US" b="1" dirty="0">
                <a:latin typeface="+mj-ea"/>
                <a:ea typeface="+mj-ea"/>
              </a:rPr>
              <a:t>での最大</a:t>
            </a:r>
            <a:r>
              <a:rPr kumimoji="1" lang="ja-JP" altLang="en-US" b="1" dirty="0">
                <a:latin typeface="+mj-ea"/>
                <a:ea typeface="+mj-ea"/>
              </a:rPr>
              <a:t>動作周波数は 従来品 </a:t>
            </a:r>
            <a:r>
              <a:rPr kumimoji="1" lang="en-US" altLang="ja-JP" b="1" dirty="0" err="1">
                <a:latin typeface="+mj-ea"/>
                <a:ea typeface="+mj-ea"/>
              </a:rPr>
              <a:t>xxMHz</a:t>
            </a:r>
            <a:r>
              <a:rPr kumimoji="1" lang="ja-JP" altLang="en-US" b="1" dirty="0">
                <a:latin typeface="+mj-ea"/>
                <a:ea typeface="+mj-ea"/>
              </a:rPr>
              <a:t>、変更品</a:t>
            </a:r>
            <a:r>
              <a:rPr kumimoji="1" lang="en-US" altLang="ja-JP" b="1" dirty="0" err="1">
                <a:latin typeface="+mj-ea"/>
                <a:ea typeface="+mj-ea"/>
              </a:rPr>
              <a:t>xxMHz</a:t>
            </a:r>
            <a:r>
              <a:rPr kumimoji="1" lang="ja-JP" altLang="en-US" b="1" dirty="0">
                <a:latin typeface="+mj-ea"/>
                <a:ea typeface="+mj-ea"/>
              </a:rPr>
              <a:t>で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  　</a:t>
            </a:r>
            <a:r>
              <a:rPr kumimoji="1" lang="ja-JP" altLang="en-US" b="1" dirty="0">
                <a:latin typeface="+mj-ea"/>
                <a:ea typeface="+mj-ea"/>
              </a:rPr>
              <a:t>問題なし　（詳細は以下の</a:t>
            </a:r>
            <a:r>
              <a:rPr lang="en-US" altLang="ja-JP" b="1" dirty="0">
                <a:latin typeface="+mj-ea"/>
                <a:ea typeface="+mj-ea"/>
              </a:rPr>
              <a:t>shmoo</a:t>
            </a:r>
            <a:r>
              <a:rPr lang="ja-JP" altLang="en-US" b="1" dirty="0">
                <a:latin typeface="+mj-ea"/>
                <a:ea typeface="+mj-ea"/>
              </a:rPr>
              <a:t>図を参照）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</a:t>
            </a:r>
            <a:r>
              <a:rPr kumimoji="1" lang="ja-JP" altLang="en-US" b="1" dirty="0">
                <a:latin typeface="+mj-ea"/>
                <a:ea typeface="+mj-ea"/>
              </a:rPr>
              <a:t>　　　　　　　　</a:t>
            </a:r>
            <a:r>
              <a:rPr lang="ja-JP" altLang="en-US" b="1" dirty="0">
                <a:latin typeface="+mj-ea"/>
                <a:ea typeface="+mj-ea"/>
              </a:rPr>
              <a:t>　　　　　　　　　　</a:t>
            </a:r>
            <a:r>
              <a:rPr kumimoji="1" lang="ja-JP" altLang="en-US" b="1" dirty="0">
                <a:latin typeface="+mj-ea"/>
                <a:ea typeface="+mj-ea"/>
              </a:rPr>
              <a:t>　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0B399D5-2DBC-5E19-006E-115064CBE198}"/>
              </a:ext>
            </a:extLst>
          </p:cNvPr>
          <p:cNvSpPr/>
          <p:nvPr/>
        </p:nvSpPr>
        <p:spPr>
          <a:xfrm>
            <a:off x="6096000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電圧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周波数特性 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shmoo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図など</a:t>
            </a:r>
            <a:endParaRPr lang="en-US" altLang="ja-JP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0BBBE18-E9E4-0B4D-25AD-7412519ED2FB}"/>
              </a:ext>
            </a:extLst>
          </p:cNvPr>
          <p:cNvSpPr/>
          <p:nvPr/>
        </p:nvSpPr>
        <p:spPr>
          <a:xfrm>
            <a:off x="911424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電圧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周波数特性 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shmoo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図など</a:t>
            </a:r>
            <a:endParaRPr lang="en-US" altLang="ja-JP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98B0C3A-264F-992D-E145-0549292C98C0}"/>
              </a:ext>
            </a:extLst>
          </p:cNvPr>
          <p:cNvSpPr txBox="1"/>
          <p:nvPr/>
        </p:nvSpPr>
        <p:spPr>
          <a:xfrm>
            <a:off x="1559496" y="5877272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従来品の</a:t>
            </a:r>
            <a:r>
              <a:rPr lang="en-US" altLang="ja-JP" b="1" dirty="0">
                <a:latin typeface="+mj-ea"/>
                <a:ea typeface="+mj-ea"/>
              </a:rPr>
              <a:t>AC</a:t>
            </a:r>
            <a:r>
              <a:rPr lang="ja-JP" altLang="en-US" b="1" dirty="0">
                <a:latin typeface="+mj-ea"/>
                <a:ea typeface="+mj-ea"/>
              </a:rPr>
              <a:t>特性例（</a:t>
            </a:r>
            <a:r>
              <a:rPr kumimoji="1" lang="en-US" altLang="ja-JP" b="1" dirty="0">
                <a:latin typeface="+mj-ea"/>
                <a:ea typeface="+mj-ea"/>
              </a:rPr>
              <a:t> Ta=</a:t>
            </a:r>
            <a:r>
              <a:rPr lang="ja-JP" altLang="en-US" b="1" dirty="0">
                <a:latin typeface="+mj-ea"/>
                <a:ea typeface="+mj-ea"/>
              </a:rPr>
              <a:t>〇〇℃）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1AA6AE-EDDE-7D1E-D01A-8FDC814A9D05}"/>
              </a:ext>
            </a:extLst>
          </p:cNvPr>
          <p:cNvSpPr txBox="1"/>
          <p:nvPr/>
        </p:nvSpPr>
        <p:spPr>
          <a:xfrm>
            <a:off x="6600056" y="5877272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変更品の</a:t>
            </a:r>
            <a:r>
              <a:rPr lang="en-US" altLang="ja-JP" b="1" dirty="0">
                <a:latin typeface="+mj-ea"/>
                <a:ea typeface="+mj-ea"/>
              </a:rPr>
              <a:t>AC</a:t>
            </a:r>
            <a:r>
              <a:rPr lang="ja-JP" altLang="en-US" b="1" dirty="0">
                <a:latin typeface="+mj-ea"/>
                <a:ea typeface="+mj-ea"/>
              </a:rPr>
              <a:t>特性例（</a:t>
            </a:r>
            <a:r>
              <a:rPr kumimoji="1" lang="en-US" altLang="ja-JP" b="1" dirty="0">
                <a:latin typeface="+mj-ea"/>
                <a:ea typeface="+mj-ea"/>
              </a:rPr>
              <a:t> Ta=</a:t>
            </a:r>
            <a:r>
              <a:rPr lang="ja-JP" altLang="en-US" b="1" dirty="0">
                <a:latin typeface="+mj-ea"/>
                <a:ea typeface="+mj-ea"/>
              </a:rPr>
              <a:t>〇〇℃）</a:t>
            </a:r>
            <a:endParaRPr kumimoji="1"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09781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150Ω</a:t>
            </a:r>
            <a:r>
              <a:rPr lang="ja-JP" altLang="en-US" b="1" dirty="0">
                <a:latin typeface="+mj-ea"/>
                <a:ea typeface="+mj-ea"/>
              </a:rPr>
              <a:t>法によるエミッション特性比較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F3D3103-4803-47DB-98EB-FA4B55DD5839}"/>
              </a:ext>
            </a:extLst>
          </p:cNvPr>
          <p:cNvSpPr txBox="1"/>
          <p:nvPr/>
        </p:nvSpPr>
        <p:spPr>
          <a:xfrm>
            <a:off x="6426650" y="5910817"/>
            <a:ext cx="3873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DPI</a:t>
            </a:r>
            <a:r>
              <a:rPr lang="ja-JP" altLang="en-US" b="1" dirty="0">
                <a:latin typeface="+mj-ea"/>
                <a:ea typeface="+mj-ea"/>
              </a:rPr>
              <a:t>法によるイミュニティ特性比較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705349" y="947183"/>
            <a:ext cx="11068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等価性評価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 </a:t>
            </a:r>
            <a:r>
              <a:rPr lang="en-US" altLang="ja-JP" b="1" dirty="0">
                <a:latin typeface="+mj-ea"/>
                <a:ea typeface="+mj-ea"/>
              </a:rPr>
              <a:t>JASO</a:t>
            </a:r>
            <a:r>
              <a:rPr lang="ja-JP" altLang="en-US" b="1" dirty="0">
                <a:latin typeface="+mj-ea"/>
                <a:ea typeface="+mj-ea"/>
              </a:rPr>
              <a:t>規格 </a:t>
            </a:r>
            <a:r>
              <a:rPr lang="en-US" altLang="ja-JP" b="1" dirty="0">
                <a:latin typeface="+mj-ea"/>
                <a:ea typeface="+mj-ea"/>
              </a:rPr>
              <a:t>D019-21</a:t>
            </a:r>
            <a:r>
              <a:rPr lang="ja-JP" altLang="en-US" b="1" dirty="0">
                <a:latin typeface="+mj-ea"/>
                <a:ea typeface="+mj-ea"/>
              </a:rPr>
              <a:t>を適用し、</a:t>
            </a:r>
            <a:r>
              <a:rPr kumimoji="1" lang="ja-JP" altLang="en-US" b="1" dirty="0">
                <a:latin typeface="+mj-ea"/>
                <a:ea typeface="+mj-ea"/>
              </a:rPr>
              <a:t>従来品と変更品の</a:t>
            </a:r>
            <a:r>
              <a:rPr lang="ja-JP" altLang="en-US" b="1" dirty="0">
                <a:latin typeface="+mj-ea"/>
                <a:ea typeface="+mj-ea"/>
              </a:rPr>
              <a:t>比較評価を実施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エミッション特性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ja-JP" altLang="en-US" b="1" dirty="0">
                <a:latin typeface="+mj-ea"/>
                <a:ea typeface="+mj-ea"/>
              </a:rPr>
              <a:t>最大レベル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の最大差は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イミュニティ特性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ja-JP" altLang="en-US" b="1" dirty="0">
                <a:latin typeface="+mj-ea"/>
                <a:ea typeface="+mj-ea"/>
              </a:rPr>
              <a:t>最低レベル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の最大差は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両特性とも規格内のため、</a:t>
            </a:r>
            <a:r>
              <a:rPr lang="en-US" altLang="ja-JP" b="1" dirty="0">
                <a:latin typeface="+mj-ea"/>
                <a:ea typeface="+mj-ea"/>
              </a:rPr>
              <a:t>EMC</a:t>
            </a:r>
            <a:r>
              <a:rPr lang="ja-JP" altLang="en-US" b="1" dirty="0">
                <a:latin typeface="+mj-ea"/>
                <a:ea typeface="+mj-ea"/>
              </a:rPr>
              <a:t>特性は同等であり問題なし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AFB930A-747B-295C-A6C9-787248013C9A}"/>
              </a:ext>
            </a:extLst>
          </p:cNvPr>
          <p:cNvSpPr/>
          <p:nvPr/>
        </p:nvSpPr>
        <p:spPr>
          <a:xfrm>
            <a:off x="6096000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onsolas"/>
                <a:cs typeface="Arial"/>
              </a:rPr>
              <a:t>イミュニティ特性比較</a:t>
            </a:r>
            <a:endParaRPr lang="en-US" altLang="ja-JP" b="1" dirty="0">
              <a:solidFill>
                <a:schemeClr val="tx1"/>
              </a:solidFill>
              <a:latin typeface="Consolas"/>
              <a:cs typeface="Arial"/>
            </a:endParaRPr>
          </a:p>
          <a:p>
            <a:pPr algn="ctr"/>
            <a:r>
              <a:rPr lang="en-US" altLang="ja-JP" b="1" dirty="0">
                <a:solidFill>
                  <a:srgbClr val="FF0000"/>
                </a:solidFill>
                <a:cs typeface="Arial"/>
              </a:rPr>
              <a:t> 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B83F0BD-0915-47BD-7B53-91976D177390}"/>
              </a:ext>
            </a:extLst>
          </p:cNvPr>
          <p:cNvSpPr/>
          <p:nvPr/>
        </p:nvSpPr>
        <p:spPr>
          <a:xfrm>
            <a:off x="891822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onsolas"/>
                <a:cs typeface="Arial"/>
              </a:rPr>
              <a:t>エミッション特性比較</a:t>
            </a:r>
            <a:r>
              <a:rPr lang="en-US" altLang="ja-JP" b="1" dirty="0">
                <a:solidFill>
                  <a:schemeClr val="tx1"/>
                </a:solidFill>
                <a:cs typeface="Arial"/>
              </a:rPr>
              <a:t>  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rgbClr val="3C3C3B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1519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" y="10274"/>
            <a:ext cx="11437882" cy="749165"/>
          </a:xfrm>
        </p:spPr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72C279-035B-45C9-9322-3C9A0B0F524F}"/>
              </a:ext>
            </a:extLst>
          </p:cNvPr>
          <p:cNvSpPr txBox="1"/>
          <p:nvPr/>
        </p:nvSpPr>
        <p:spPr>
          <a:xfrm>
            <a:off x="494509" y="759439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信頼性試験結果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808FE99-A197-4D92-8F4C-917B671D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185701"/>
              </p:ext>
            </p:extLst>
          </p:nvPr>
        </p:nvGraphicFramePr>
        <p:xfrm>
          <a:off x="305814" y="1413162"/>
          <a:ext cx="11410360" cy="3225754"/>
        </p:xfrm>
        <a:graphic>
          <a:graphicData uri="http://schemas.openxmlformats.org/drawingml/2006/table">
            <a:tbl>
              <a:tblPr/>
              <a:tblGrid>
                <a:gridCol w="429987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1444357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564881">
                  <a:extLst>
                    <a:ext uri="{9D8B030D-6E8A-4147-A177-3AD203B41FA5}">
                      <a16:colId xmlns:a16="http://schemas.microsoft.com/office/drawing/2014/main" val="336092887"/>
                    </a:ext>
                  </a:extLst>
                </a:gridCol>
                <a:gridCol w="800419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858725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1086824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744284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1127078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593522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  <a:gridCol w="995814">
                  <a:extLst>
                    <a:ext uri="{9D8B030D-6E8A-4147-A177-3AD203B41FA5}">
                      <a16:colId xmlns:a16="http://schemas.microsoft.com/office/drawing/2014/main" val="928160249"/>
                    </a:ext>
                  </a:extLst>
                </a:gridCol>
                <a:gridCol w="1764469">
                  <a:extLst>
                    <a:ext uri="{9D8B030D-6E8A-4147-A177-3AD203B41FA5}">
                      <a16:colId xmlns:a16="http://schemas.microsoft.com/office/drawing/2014/main" val="1736462231"/>
                    </a:ext>
                  </a:extLst>
                </a:gridCol>
              </a:tblGrid>
              <a:tr h="35963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実施製品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代表品選定理由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359633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A2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高温高湿バイアス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THB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A3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オートクレーブ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AC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JESD22-A102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127C / 100%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A4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温度サイクル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TC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-55C / 150C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500cyc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ワイヤーが細い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A6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高温放置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HTSL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16054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B1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高温動作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D1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エレクトロマイグレーション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TEG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---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E2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人体モデル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HBM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JESD22-A114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±2000V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67983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E3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パッケージ帯電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CDM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JESD22-C101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±500V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8615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E4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ラッチアップ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LU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JESD78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±100mA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42206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E9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  <a:endParaRPr kumimoji="0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 / 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変更前後製品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4828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03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F1328-47BD-4BBE-85EA-1A636CA3F9E2}"/>
              </a:ext>
            </a:extLst>
          </p:cNvPr>
          <p:cNvSpPr txBox="1"/>
          <p:nvPr/>
        </p:nvSpPr>
        <p:spPr>
          <a:xfrm>
            <a:off x="581973" y="104675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兆候精査：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151853"/>
              </p:ext>
            </p:extLst>
          </p:nvPr>
        </p:nvGraphicFramePr>
        <p:xfrm>
          <a:off x="1394702" y="1576678"/>
          <a:ext cx="9482682" cy="3310868"/>
        </p:xfrm>
        <a:graphic>
          <a:graphicData uri="http://schemas.openxmlformats.org/drawingml/2006/table">
            <a:tbl>
              <a:tblPr/>
              <a:tblGrid>
                <a:gridCol w="3527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5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7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Pct val="125000"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DC</a:t>
                      </a:r>
                      <a:r>
                        <a:rPr kumimoji="0" lang="ja-JP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特性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  <a:r>
                        <a:rPr lang="ja-JP" altLang="en-US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兆候精査</a:t>
                      </a: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lang="ja-JP" altLang="en-US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主要特性、信頼性評価 特性変動確認</a:t>
                      </a:r>
                      <a:r>
                        <a:rPr lang="en-US" altLang="ja-JP" sz="160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147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input voltage</a:t>
                      </a:r>
                      <a:endParaRPr kumimoji="1" lang="ja-JP" altLang="en-US" sz="12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147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input voltage</a:t>
                      </a:r>
                      <a:endParaRPr kumimoji="1" lang="ja-JP" altLang="en-US" sz="12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正方形/長方形 22"/>
          <p:cNvSpPr/>
          <p:nvPr/>
        </p:nvSpPr>
        <p:spPr>
          <a:xfrm>
            <a:off x="7081755" y="2607355"/>
            <a:ext cx="2228045" cy="811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特性変動確認結果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7081755" y="3867849"/>
            <a:ext cx="2228045" cy="811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特性変動確認結果</a:t>
            </a:r>
          </a:p>
        </p:txBody>
      </p:sp>
    </p:spTree>
    <p:extLst>
      <p:ext uri="{BB962C8B-B14F-4D97-AF65-F5344CB8AC3E}">
        <p14:creationId xmlns:p14="http://schemas.microsoft.com/office/powerpoint/2010/main" val="32779837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B8F190A-13C8-69DD-5730-D4AF48796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581815"/>
              </p:ext>
            </p:extLst>
          </p:nvPr>
        </p:nvGraphicFramePr>
        <p:xfrm>
          <a:off x="434994" y="895005"/>
          <a:ext cx="10865029" cy="5354925"/>
        </p:xfrm>
        <a:graphic>
          <a:graphicData uri="http://schemas.openxmlformats.org/drawingml/2006/table">
            <a:tbl>
              <a:tblPr/>
              <a:tblGrid>
                <a:gridCol w="678367">
                  <a:extLst>
                    <a:ext uri="{9D8B030D-6E8A-4147-A177-3AD203B41FA5}">
                      <a16:colId xmlns:a16="http://schemas.microsoft.com/office/drawing/2014/main" val="751458909"/>
                    </a:ext>
                  </a:extLst>
                </a:gridCol>
                <a:gridCol w="1531399">
                  <a:extLst>
                    <a:ext uri="{9D8B030D-6E8A-4147-A177-3AD203B41FA5}">
                      <a16:colId xmlns:a16="http://schemas.microsoft.com/office/drawing/2014/main" val="2335359487"/>
                    </a:ext>
                  </a:extLst>
                </a:gridCol>
                <a:gridCol w="8655263">
                  <a:extLst>
                    <a:ext uri="{9D8B030D-6E8A-4147-A177-3AD203B41FA5}">
                      <a16:colId xmlns:a16="http://schemas.microsoft.com/office/drawing/2014/main" val="2717746417"/>
                    </a:ext>
                  </a:extLst>
                </a:gridCol>
              </a:tblGrid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版数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日付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内容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6912"/>
                  </a:ext>
                </a:extLst>
              </a:tr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1.0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2022/4/1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初版作成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806213"/>
                  </a:ext>
                </a:extLst>
              </a:tr>
              <a:tr h="43113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1.1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2022/11/29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01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変更内容　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4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．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(1)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の表の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3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行目  誤記修正　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(5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ページ）</a:t>
                      </a:r>
                      <a:endParaRPr lang="en-US" altLang="ja-JP" sz="1400" strike="noStrike" baseline="0" dirty="0"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　　</a:t>
                      </a:r>
                      <a:r>
                        <a:rPr lang="en-GB" altLang="ja-JP" sz="1400" strike="noStrike" baseline="0" dirty="0">
                          <a:latin typeface="+mn-ea"/>
                          <a:ea typeface="+mn-ea"/>
                        </a:rPr>
                        <a:t>Chip probing, Final testing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1400" b="0" i="0" strike="noStrike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Semiconductor wafer manufacturing</a:t>
                      </a:r>
                      <a:r>
                        <a:rPr kumimoji="1" lang="ja-JP" altLang="en-US" sz="1400" b="0" i="0" strike="noStrike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kumimoji="1" lang="en-US" altLang="ja-JP" sz="1400" b="0" i="0" strike="noStrike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885095"/>
                  </a:ext>
                </a:extLst>
              </a:tr>
              <a:tr h="47532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dirty="0"/>
                        <a:t>05</a:t>
                      </a:r>
                      <a:r>
                        <a:rPr lang="ja-JP" altLang="en-US" sz="1400" b="0" dirty="0"/>
                        <a:t> </a:t>
                      </a:r>
                      <a:r>
                        <a:rPr lang="ja-JP" altLang="en-US" sz="1400" dirty="0"/>
                        <a:t>変更品評価結果　表の</a:t>
                      </a:r>
                      <a:r>
                        <a:rPr lang="en-US" altLang="ja-JP" sz="1400" dirty="0"/>
                        <a:t>1</a:t>
                      </a:r>
                      <a:r>
                        <a:rPr lang="ja-JP" altLang="en-US" sz="1400" dirty="0"/>
                        <a:t>行目 内容見直し　　</a:t>
                      </a:r>
                      <a:r>
                        <a:rPr lang="en-US" altLang="ja-JP" sz="1400" dirty="0"/>
                        <a:t>(18</a:t>
                      </a:r>
                      <a:r>
                        <a:rPr lang="ja-JP" altLang="en-US" sz="1400" dirty="0"/>
                        <a:t>ページ）</a:t>
                      </a:r>
                      <a:endParaRPr lang="en-US" altLang="ja-JP" sz="1400" strike="noStrike" baseline="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strike="noStrike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工程能力 </a:t>
                      </a:r>
                      <a:r>
                        <a:rPr kumimoji="1" lang="en-US" altLang="ja-JP" sz="1400" b="0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&gt;1.67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あり問題無し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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Cpk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&gt;1.67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であり問題なし 　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328885"/>
                  </a:ext>
                </a:extLst>
              </a:tr>
              <a:tr h="1045719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dirty="0"/>
                        <a:t>05</a:t>
                      </a:r>
                      <a:r>
                        <a:rPr lang="ja-JP" altLang="en-US" sz="1400" b="0" dirty="0"/>
                        <a:t> </a:t>
                      </a:r>
                      <a:r>
                        <a:rPr lang="ja-JP" altLang="en-US" sz="1400" dirty="0"/>
                        <a:t>変更品評価結果　表の３行目   </a:t>
                      </a:r>
                      <a:r>
                        <a:rPr lang="en-US" altLang="ja-JP" sz="1400" dirty="0"/>
                        <a:t>DC</a:t>
                      </a:r>
                      <a:r>
                        <a:rPr lang="ja-JP" altLang="en-US" sz="1400" dirty="0"/>
                        <a:t>特性と</a:t>
                      </a:r>
                      <a:r>
                        <a:rPr lang="en-US" altLang="ja-JP" sz="1400" dirty="0"/>
                        <a:t>EMC</a:t>
                      </a:r>
                      <a:r>
                        <a:rPr lang="ja-JP" altLang="en-US" sz="1400" dirty="0"/>
                        <a:t>特性の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内容見直しと</a:t>
                      </a:r>
                      <a:r>
                        <a:rPr lang="en-US" altLang="ja-JP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AC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特性の追加 </a:t>
                      </a:r>
                      <a:r>
                        <a:rPr lang="en-US" altLang="ja-JP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(18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ページ）</a:t>
                      </a:r>
                      <a:endParaRPr lang="en-US" altLang="ja-JP" sz="1400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特性：全ての項目で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Cpk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&gt; 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特性：最大動作周波数を比較し問題なし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　　　　　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（必要に応じて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</a:rPr>
                        <a:t>SHMOO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図を追記する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ページ参照）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EMC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JASO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D019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を適用して評価の結果、同等で問題なし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4092369"/>
                  </a:ext>
                </a:extLst>
              </a:tr>
              <a:tr h="278576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dirty="0"/>
                        <a:t> </a:t>
                      </a:r>
                      <a:r>
                        <a:rPr lang="en-US" altLang="ja-JP" sz="1400" dirty="0"/>
                        <a:t>05</a:t>
                      </a:r>
                      <a:r>
                        <a:rPr lang="ja-JP" altLang="en-US" sz="1400" dirty="0"/>
                        <a:t>  変更ワークシート</a:t>
                      </a:r>
                      <a:r>
                        <a:rPr lang="en-US" altLang="ja-JP" sz="1400" dirty="0"/>
                        <a:t>(</a:t>
                      </a:r>
                      <a:r>
                        <a:rPr lang="ja-JP" altLang="en-US" sz="1400" dirty="0"/>
                        <a:t>設計上の変更点</a:t>
                      </a:r>
                      <a:r>
                        <a:rPr lang="en-US" altLang="ja-JP" sz="1400" dirty="0"/>
                        <a:t>)</a:t>
                      </a:r>
                      <a:r>
                        <a:rPr lang="ja-JP" altLang="en-US" sz="1400" dirty="0"/>
                        <a:t>検証結果  について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AC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特性の検証結果例を示す表を追加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(20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ページ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567641"/>
                  </a:ext>
                </a:extLst>
              </a:tr>
              <a:tr h="24100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ja-JP" altLang="en-US" sz="1400" dirty="0"/>
                        <a:t> </a:t>
                      </a:r>
                      <a:r>
                        <a:rPr lang="en-US" altLang="ja-JP" sz="1400" dirty="0"/>
                        <a:t>05</a:t>
                      </a:r>
                      <a:r>
                        <a:rPr lang="ja-JP" altLang="en-US" sz="1400" dirty="0"/>
                        <a:t>  変更</a:t>
                      </a:r>
                      <a:r>
                        <a:rPr lang="ja-JP" altLang="en-US" sz="1400" b="0" dirty="0"/>
                        <a:t>ワークシート</a:t>
                      </a:r>
                      <a:r>
                        <a:rPr lang="en-US" altLang="ja-JP" sz="1400" b="0" dirty="0"/>
                        <a:t>(</a:t>
                      </a:r>
                      <a:r>
                        <a:rPr lang="ja-JP" altLang="en-US" sz="1400" b="0" dirty="0"/>
                        <a:t>設計上の変更点</a:t>
                      </a:r>
                      <a:r>
                        <a:rPr lang="en-US" altLang="ja-JP" sz="1400" b="0" dirty="0"/>
                        <a:t>)</a:t>
                      </a:r>
                      <a:r>
                        <a:rPr lang="ja-JP" altLang="en-US" sz="1400" b="0" dirty="0"/>
                        <a:t>検証結果  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A</a:t>
                      </a:r>
                      <a:r>
                        <a:rPr kumimoji="1" lang="en-US" altLang="zh-TW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</a:t>
                      </a:r>
                      <a:r>
                        <a:rPr kumimoji="1" lang="zh-TW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特性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検証を補足する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shmoo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図例を追加（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21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ページ）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254094"/>
                  </a:ext>
                </a:extLst>
              </a:tr>
              <a:tr h="24100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電気的特性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(EMC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等価性評価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エミッションとイミュニティ特性の事例の内容見直し　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(22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ページ）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lang="en-US" altLang="ja-JP" sz="1400" b="0" dirty="0" err="1">
                          <a:solidFill>
                            <a:schemeClr val="tx1"/>
                          </a:solidFill>
                        </a:rPr>
                        <a:t>wavefor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</a:rPr>
                        <a:t>ｍ </a:t>
                      </a:r>
                      <a:r>
                        <a:rPr lang="en-US" altLang="ja-JP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エミッション特性比較、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lang="en-US" altLang="ja-JP" sz="1400" b="0" dirty="0" err="1">
                          <a:solidFill>
                            <a:schemeClr val="tx1"/>
                          </a:solidFill>
                        </a:rPr>
                        <a:t>wavefor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</a:rPr>
                        <a:t>ｍ </a:t>
                      </a:r>
                      <a:r>
                        <a:rPr lang="en-US" altLang="ja-JP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イミュニティ特性比較、結果コメント追加　　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428568"/>
                  </a:ext>
                </a:extLst>
              </a:tr>
              <a:tr h="287188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クロストーク特性比較のページの表題にある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(EMC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等価性評価）は誤記であり、前工程変更には該当しない 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評価のため削除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37125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518357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860045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270041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05A3B-A2C2-02FA-ED57-CFB43ED77447}"/>
              </a:ext>
            </a:extLst>
          </p:cNvPr>
          <p:cNvSpPr txBox="1"/>
          <p:nvPr/>
        </p:nvSpPr>
        <p:spPr>
          <a:xfrm>
            <a:off x="606056" y="262270"/>
            <a:ext cx="3551274" cy="37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改版履歴</a:t>
            </a:r>
          </a:p>
        </p:txBody>
      </p:sp>
    </p:spTree>
    <p:extLst>
      <p:ext uri="{BB962C8B-B14F-4D97-AF65-F5344CB8AC3E}">
        <p14:creationId xmlns:p14="http://schemas.microsoft.com/office/powerpoint/2010/main" val="2439456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変更内容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710508" y="1159575"/>
            <a:ext cx="10521936" cy="943589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ja-JP" altLang="en-US" sz="1800" dirty="0">
                <a:latin typeface="+mn-ea"/>
              </a:rPr>
              <a:t>需要増加に伴い、</a:t>
            </a:r>
            <a:r>
              <a:rPr lang="en-US" altLang="ja-JP" sz="1800" dirty="0">
                <a:latin typeface="+mn-ea"/>
              </a:rPr>
              <a:t>A</a:t>
            </a:r>
            <a:r>
              <a:rPr lang="ja-JP" altLang="en-US" sz="1800" dirty="0">
                <a:latin typeface="+mn-ea"/>
              </a:rPr>
              <a:t>工場での生産能力を超える見込みです。製品の安定供給を目的として生産拠点追加の</a:t>
            </a:r>
            <a:r>
              <a:rPr lang="en-US" altLang="ja-JP" sz="1800" dirty="0">
                <a:latin typeface="+mn-ea"/>
              </a:rPr>
              <a:t>PCN</a:t>
            </a:r>
            <a:r>
              <a:rPr lang="ja-JP" altLang="en-US" sz="1800" dirty="0">
                <a:latin typeface="+mn-ea"/>
              </a:rPr>
              <a:t>を申請いたします。</a:t>
            </a:r>
            <a:endParaRPr lang="en-US" altLang="ja-JP" sz="1800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3F308F1-1A22-45C0-ADC0-C76C866ED90E}"/>
              </a:ext>
            </a:extLst>
          </p:cNvPr>
          <p:cNvSpPr txBox="1"/>
          <p:nvPr/>
        </p:nvSpPr>
        <p:spPr>
          <a:xfrm>
            <a:off x="7321154" y="6004837"/>
            <a:ext cx="4716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OSAT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Outsource Semiconductor Assembly and Test</a:t>
            </a:r>
            <a:endParaRPr kumimoji="1" lang="ja-JP" altLang="en-US" sz="1400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1. </a:t>
            </a:r>
            <a:r>
              <a:rPr lang="ja-JP" altLang="en-US" sz="2000" dirty="0">
                <a:latin typeface="+mn-ea"/>
                <a:ea typeface="+mn-ea"/>
              </a:rPr>
              <a:t>変更の背景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3809017" y="2300831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需要見通しグラフ等</a:t>
            </a: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27D0D08-5613-4D02-8463-2A82CF675881}"/>
              </a:ext>
            </a:extLst>
          </p:cNvPr>
          <p:cNvSpPr txBox="1">
            <a:spLocks/>
          </p:cNvSpPr>
          <p:nvPr/>
        </p:nvSpPr>
        <p:spPr>
          <a:xfrm>
            <a:off x="1014122" y="1326448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対象製品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994879"/>
              </p:ext>
            </p:extLst>
          </p:nvPr>
        </p:nvGraphicFramePr>
        <p:xfrm>
          <a:off x="1188366" y="1887474"/>
          <a:ext cx="1508976" cy="1574235"/>
        </p:xfrm>
        <a:graphic>
          <a:graphicData uri="http://schemas.openxmlformats.org/drawingml/2006/table">
            <a:tbl>
              <a:tblPr/>
              <a:tblGrid>
                <a:gridCol w="1508976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プロセス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958957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7AB736-ABF4-48A4-8676-618C8C0495D0}"/>
              </a:ext>
            </a:extLst>
          </p:cNvPr>
          <p:cNvSpPr txBox="1"/>
          <p:nvPr/>
        </p:nvSpPr>
        <p:spPr>
          <a:xfrm>
            <a:off x="983999" y="1560284"/>
            <a:ext cx="581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tabLst/>
              <a:defRPr/>
            </a:pPr>
            <a:r>
              <a:rPr kumimoji="1" lang="en-US" altLang="ja-JP" sz="1600" dirty="0">
                <a:solidFill>
                  <a:srgbClr val="3C3C3B"/>
                </a:solidFill>
                <a:latin typeface="+mn-ea"/>
              </a:rPr>
              <a:t>A</a:t>
            </a:r>
            <a:r>
              <a:rPr kumimoji="1" lang="ja-JP" altLang="en-US" sz="1600" dirty="0">
                <a:solidFill>
                  <a:srgbClr val="3C3C3B"/>
                </a:solidFill>
                <a:latin typeface="+mn-ea"/>
              </a:rPr>
              <a:t>工場  </a:t>
            </a:r>
            <a:r>
              <a:rPr kumimoji="1" lang="en-US" altLang="ja-JP" sz="1600" dirty="0">
                <a:solidFill>
                  <a:srgbClr val="3C3C3B"/>
                </a:solidFill>
                <a:latin typeface="+mn-ea"/>
              </a:rPr>
              <a:t>B</a:t>
            </a:r>
            <a:r>
              <a:rPr lang="ja-JP" altLang="en-US" sz="1600" dirty="0">
                <a:solidFill>
                  <a:srgbClr val="3C3C3B"/>
                </a:solidFill>
                <a:latin typeface="+mn-ea"/>
              </a:rPr>
              <a:t>プロセス製品 </a:t>
            </a:r>
            <a:endParaRPr kumimoji="1" lang="en-US" altLang="ja-JP" sz="1600" dirty="0">
              <a:solidFill>
                <a:srgbClr val="3C3C3B"/>
              </a:solidFill>
              <a:latin typeface="+mn-ea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2. </a:t>
            </a:r>
            <a:r>
              <a:rPr lang="ja-JP" altLang="en-US" sz="2000" dirty="0">
                <a:latin typeface="+mn-ea"/>
                <a:ea typeface="+mn-ea"/>
              </a:rPr>
              <a:t>変更内容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ACD0C3F3-EB65-4952-92DB-D9E39F8B52B1}"/>
              </a:ext>
            </a:extLst>
          </p:cNvPr>
          <p:cNvSpPr txBox="1">
            <a:spLocks/>
          </p:cNvSpPr>
          <p:nvPr/>
        </p:nvSpPr>
        <p:spPr bwMode="auto">
          <a:xfrm>
            <a:off x="423263" y="4255981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3. </a:t>
            </a:r>
            <a:r>
              <a:rPr lang="ja-JP" altLang="en-US" sz="2000" dirty="0">
                <a:latin typeface="+mn-ea"/>
                <a:ea typeface="+mn-ea"/>
              </a:rPr>
              <a:t>変更概要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5A5E4-7871-47BE-A5DC-CA80E7752B29}"/>
              </a:ext>
            </a:extLst>
          </p:cNvPr>
          <p:cNvSpPr txBox="1"/>
          <p:nvPr/>
        </p:nvSpPr>
        <p:spPr>
          <a:xfrm>
            <a:off x="875999" y="4760004"/>
            <a:ext cx="931897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defTabSz="914400">
              <a:buClr>
                <a:srgbClr val="0070C0"/>
              </a:buClr>
              <a:defRPr/>
            </a:pPr>
            <a:r>
              <a:rPr lang="ja-JP" altLang="en-US" sz="1600" dirty="0">
                <a:solidFill>
                  <a:srgbClr val="3C3C3B"/>
                </a:solidFill>
                <a:latin typeface="+mn-ea"/>
              </a:rPr>
              <a:t>プロセス製品の製造拠点の追加 </a:t>
            </a:r>
            <a:endParaRPr lang="en-US" altLang="ja-JP" sz="1600" dirty="0">
              <a:solidFill>
                <a:srgbClr val="3C3C3B"/>
              </a:solidFill>
              <a:latin typeface="+mn-ea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DB905C2-95BF-4279-BAFA-4085749A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134906"/>
              </p:ext>
            </p:extLst>
          </p:nvPr>
        </p:nvGraphicFramePr>
        <p:xfrm>
          <a:off x="983999" y="5106018"/>
          <a:ext cx="8797768" cy="1114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273580063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135643006"/>
                    </a:ext>
                  </a:extLst>
                </a:gridCol>
                <a:gridCol w="4189768">
                  <a:extLst>
                    <a:ext uri="{9D8B030D-6E8A-4147-A177-3AD203B41FA5}">
                      <a16:colId xmlns:a16="http://schemas.microsoft.com/office/drawing/2014/main" val="2432877548"/>
                    </a:ext>
                  </a:extLst>
                </a:gridCol>
              </a:tblGrid>
              <a:tr h="3306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製造拠点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現状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追加拠点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44544"/>
                  </a:ext>
                </a:extLst>
              </a:tr>
              <a:tr h="7833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前工程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686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727581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B</a:t>
                      </a:r>
                      <a:r>
                        <a:rPr lang="ja-JP" altLang="en-US" sz="1800" dirty="0"/>
                        <a:t> </a:t>
                      </a:r>
                      <a:r>
                        <a:rPr lang="en-US" altLang="ja-JP" sz="1800" dirty="0"/>
                        <a:t>Inc.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設立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Semiconductor wafer manufacturing</a:t>
                      </a:r>
                      <a:endParaRPr lang="en-GB" sz="18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(1)</a:t>
            </a:r>
            <a:r>
              <a:rPr kumimoji="1" lang="ja-JP" altLang="en-US" b="1" dirty="0">
                <a:latin typeface="+mj-ea"/>
                <a:ea typeface="+mj-ea"/>
              </a:rPr>
              <a:t>前工程：拠点</a:t>
            </a:r>
            <a:r>
              <a:rPr kumimoji="1"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52560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変更点と検証事項の明確化</a:t>
            </a:r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84D5E94-120E-4F05-A733-3EEDCADF0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851036"/>
              </p:ext>
            </p:extLst>
          </p:nvPr>
        </p:nvGraphicFramePr>
        <p:xfrm>
          <a:off x="2159000" y="2445127"/>
          <a:ext cx="7874000" cy="1350645"/>
        </p:xfrm>
        <a:graphic>
          <a:graphicData uri="http://schemas.openxmlformats.org/drawingml/2006/table">
            <a:tbl>
              <a:tblPr/>
              <a:tblGrid>
                <a:gridCol w="1574800">
                  <a:extLst>
                    <a:ext uri="{9D8B030D-6E8A-4147-A177-3AD203B41FA5}">
                      <a16:colId xmlns:a16="http://schemas.microsoft.com/office/drawing/2014/main" val="84527055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3532387442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577992550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77410914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657716667"/>
                    </a:ext>
                  </a:extLst>
                </a:gridCol>
              </a:tblGrid>
              <a:tr h="2857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4M1E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変化点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188750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Envi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ro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90376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装置変更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材料変更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工法変更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ｸﾘｰﾝ度管理変更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720387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687921"/>
                  </a:ext>
                </a:extLst>
              </a:tr>
            </a:tbl>
          </a:graphicData>
        </a:graphic>
      </p:graphicFrame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984756" y="2095864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変化点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ea typeface="+mn-ea"/>
              </a:rPr>
              <a:t>(4M1E)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概略</a:t>
            </a:r>
          </a:p>
        </p:txBody>
      </p:sp>
    </p:spTree>
    <p:extLst>
      <p:ext uri="{BB962C8B-B14F-4D97-AF65-F5344CB8AC3E}">
        <p14:creationId xmlns:p14="http://schemas.microsoft.com/office/powerpoint/2010/main" val="3162378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26" y="1139583"/>
            <a:ext cx="11904145" cy="470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7" ma:contentTypeDescription="新しいドキュメントを作成します。" ma:contentTypeScope="" ma:versionID="a21980b33498595edca9547dc23be48e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19cd9684aff73a4bb0cf934712cc54d4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B90CDB-56A0-43AB-B62A-386FEADEBD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238933-2C56-4FB6-9CE5-6308FB304B64}">
  <ds:schemaRefs>
    <ds:schemaRef ds:uri="4011726e-bd25-4e0b-a526-2e95e8612b10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65bf7da0-84dd-4a9c-bcdc-f1b286e6ed8f"/>
    <ds:schemaRef ds:uri="c24288ec-b664-4237-bfbf-b4d897279037"/>
    <ds:schemaRef ds:uri="ec8968c3-5d4a-43de-a972-4740945bc29c"/>
    <ds:schemaRef ds:uri="4788d2b0-b4da-4d70-8239-c366d9058929"/>
    <ds:schemaRef ds:uri="fcce5833-1d1e-46af-ae01-10c2f906a24b"/>
    <ds:schemaRef ds:uri="http://purl.org/dc/terms/"/>
    <ds:schemaRef ds:uri="bcafdea9-4924-4052-8a69-e8d56af6bd79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1909</Words>
  <Application>Microsoft Office PowerPoint</Application>
  <PresentationFormat>ワイド画面</PresentationFormat>
  <Paragraphs>466</Paragraphs>
  <Slides>26</Slides>
  <Notes>21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5" baseType="lpstr">
      <vt:lpstr>Meiryo UI</vt:lpstr>
      <vt:lpstr>メイリオ</vt:lpstr>
      <vt:lpstr>Arial</vt:lpstr>
      <vt:lpstr>Arial Narrow</vt:lpstr>
      <vt:lpstr>Calibri</vt:lpstr>
      <vt:lpstr>Consolas</vt:lpstr>
      <vt:lpstr>Symbol</vt:lpstr>
      <vt:lpstr>Wingdings</vt:lpstr>
      <vt:lpstr>Renesas Template 2020 - EN Confidential</vt:lpstr>
      <vt:lpstr>PowerPoint プレゼンテーション</vt:lpstr>
      <vt:lpstr>Contents</vt:lpstr>
      <vt:lpstr>変更内容</vt:lpstr>
      <vt:lpstr>01　変更内容</vt:lpstr>
      <vt:lpstr>01　変更内容</vt:lpstr>
      <vt:lpstr>01　変更内容</vt:lpstr>
      <vt:lpstr>変更点と検証事項の明確化</vt:lpstr>
      <vt:lpstr>02　変更点と検証事項の明確化　- PCN変化点評価シート(製造上の変更点)-</vt:lpstr>
      <vt:lpstr>02　変更点と検証事項の明確化　- PCN変化点評価シート(製造上の変更点)-</vt:lpstr>
      <vt:lpstr>02　変更点と検証事項の明確化　- PCN変化点評価シート(設計上の変更点)-</vt:lpstr>
      <vt:lpstr>02　変更点と検証事項の明確化　- PCN変化点評価シート(組み合わせ影響確認)-</vt:lpstr>
      <vt:lpstr>02　変更点と検証事項の明確化　- PCN変化点評価シート(組み合わせ影響確認)-</vt:lpstr>
      <vt:lpstr>変更準備・計画</vt:lpstr>
      <vt:lpstr>03　変更準備・計画　–全体計画-</vt:lpstr>
      <vt:lpstr>03　変更準備・計画　–変更確認項目-</vt:lpstr>
      <vt:lpstr>工程チェック</vt:lpstr>
      <vt:lpstr>04　工程チェック</vt:lpstr>
      <vt:lpstr>変更品評価結果</vt:lpstr>
      <vt:lpstr>05　変更品評価結果</vt:lpstr>
      <vt:lpstr>05　変更ワークシート(製造上の変更点) 検証結果　　-変更点の検証結果-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変更点と検証結果　 –組み合わせ影響確認-</vt:lpstr>
      <vt:lpstr>05　変更点と検証結果　 –組み合わせ影響確認-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</cp:revision>
  <dcterms:created xsi:type="dcterms:W3CDTF">2018-08-24T12:57:32Z</dcterms:created>
  <dcterms:modified xsi:type="dcterms:W3CDTF">2023-06-29T06:11:36Z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  <property fmtid="{D5CDD505-2E9C-101B-9397-08002B2CF9AE}" pid="3" name="Order">
    <vt:r8>130700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</Properties>
</file>