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 autoCompressPictures="0">
  <p:sldMasterIdLst>
    <p:sldMasterId id="2147483870" r:id="rId4"/>
  </p:sldMasterIdLst>
  <p:notesMasterIdLst>
    <p:notesMasterId r:id="rId36"/>
  </p:notesMasterIdLst>
  <p:handoutMasterIdLst>
    <p:handoutMasterId r:id="rId37"/>
  </p:handoutMasterIdLst>
  <p:sldIdLst>
    <p:sldId id="971" r:id="rId5"/>
    <p:sldId id="882" r:id="rId6"/>
    <p:sldId id="967" r:id="rId7"/>
    <p:sldId id="981" r:id="rId8"/>
    <p:sldId id="980" r:id="rId9"/>
    <p:sldId id="1034" r:id="rId10"/>
    <p:sldId id="1037" r:id="rId11"/>
    <p:sldId id="972" r:id="rId12"/>
    <p:sldId id="1056" r:id="rId13"/>
    <p:sldId id="973" r:id="rId14"/>
    <p:sldId id="990" r:id="rId15"/>
    <p:sldId id="1008" r:id="rId16"/>
    <p:sldId id="1054" r:id="rId17"/>
    <p:sldId id="974" r:id="rId18"/>
    <p:sldId id="975" r:id="rId19"/>
    <p:sldId id="1012" r:id="rId20"/>
    <p:sldId id="976" r:id="rId21"/>
    <p:sldId id="1058" r:id="rId22"/>
    <p:sldId id="1057" r:id="rId23"/>
    <p:sldId id="1033" r:id="rId24"/>
    <p:sldId id="1000" r:id="rId25"/>
    <p:sldId id="1038" r:id="rId26"/>
    <p:sldId id="1062" r:id="rId27"/>
    <p:sldId id="1063" r:id="rId28"/>
    <p:sldId id="1064" r:id="rId29"/>
    <p:sldId id="1055" r:id="rId30"/>
    <p:sldId id="1021" r:id="rId31"/>
    <p:sldId id="1016" r:id="rId32"/>
    <p:sldId id="1029" r:id="rId33"/>
    <p:sldId id="1030" r:id="rId34"/>
    <p:sldId id="1067" r:id="rId35"/>
  </p:sldIdLst>
  <p:sldSz cx="12192000" cy="6858000"/>
  <p:notesSz cx="6799263" cy="9929813"/>
  <p:defaultTextStyle>
    <a:defPPr>
      <a:defRPr lang="ja-JP"/>
    </a:defPPr>
    <a:lvl1pPr marL="0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228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342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456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570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684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199798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6913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なしのセクション" id="{2F4BA839-033F-419D-9E08-5AE3146C958D}">
          <p14:sldIdLst>
            <p14:sldId id="971"/>
            <p14:sldId id="882"/>
            <p14:sldId id="967"/>
            <p14:sldId id="981"/>
            <p14:sldId id="980"/>
            <p14:sldId id="1034"/>
            <p14:sldId id="1037"/>
            <p14:sldId id="972"/>
            <p14:sldId id="1056"/>
            <p14:sldId id="973"/>
            <p14:sldId id="990"/>
            <p14:sldId id="1008"/>
            <p14:sldId id="1054"/>
            <p14:sldId id="974"/>
            <p14:sldId id="975"/>
            <p14:sldId id="1012"/>
            <p14:sldId id="976"/>
            <p14:sldId id="1058"/>
            <p14:sldId id="1057"/>
            <p14:sldId id="1033"/>
            <p14:sldId id="1000"/>
            <p14:sldId id="1038"/>
            <p14:sldId id="1062"/>
            <p14:sldId id="1063"/>
            <p14:sldId id="1064"/>
            <p14:sldId id="1055"/>
            <p14:sldId id="1021"/>
            <p14:sldId id="1016"/>
            <p14:sldId id="1029"/>
            <p14:sldId id="1030"/>
            <p14:sldId id="1067"/>
          </p14:sldIdLst>
        </p14:section>
      </p14:sectionLst>
    </p:ext>
    <p:ext uri="{EFAFB233-063F-42B5-8137-9DF3F51BA10A}">
      <p15:sldGuideLst xmlns:p15="http://schemas.microsoft.com/office/powerpoint/2012/main">
        <p15:guide id="5" orient="horz" pos="216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1E1E"/>
    <a:srgbClr val="0064D2"/>
    <a:srgbClr val="644080"/>
    <a:srgbClr val="916E0F"/>
    <a:srgbClr val="505054"/>
    <a:srgbClr val="265C80"/>
    <a:srgbClr val="007580"/>
    <a:srgbClr val="B94B00"/>
    <a:srgbClr val="AF8CC8"/>
    <a:srgbClr val="FAD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929F9F4-4A8F-4326-A1B4-22849713DDAB}" styleName="濃色スタイル 1 - アクセント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94523" autoAdjust="0"/>
  </p:normalViewPr>
  <p:slideViewPr>
    <p:cSldViewPr>
      <p:cViewPr varScale="1">
        <p:scale>
          <a:sx n="127" d="100"/>
          <a:sy n="127" d="100"/>
        </p:scale>
        <p:origin x="516" y="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850"/>
    </p:cViewPr>
  </p:sorterViewPr>
  <p:notesViewPr>
    <p:cSldViewPr showGuides="1">
      <p:cViewPr varScale="1">
        <p:scale>
          <a:sx n="50" d="100"/>
          <a:sy n="50" d="100"/>
        </p:scale>
        <p:origin x="289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B3149-E8DE-4273-B7FB-EDFEB61AC35F}" type="datetimeFigureOut">
              <a:rPr kumimoji="1" lang="ja-JP" altLang="en-US" smtClean="0"/>
              <a:t>2023/6/29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EE7E6-CB3C-464D-9B0F-2338681C77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210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F6548A-C6CF-4C6A-8E66-898AA5274F21}" type="datetimeFigureOut">
              <a:rPr kumimoji="1" lang="ja-JP" altLang="en-US" smtClean="0"/>
              <a:t>2023/6/29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57576B-81D0-4568-B3CF-C3F7AD81B6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215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228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342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456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5570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684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99798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6913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079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5350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5819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3878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8475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4808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27161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6930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41808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36322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880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512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4722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17179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1945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8252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1961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3220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9042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131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384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313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392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499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9861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8251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2048811" y="1332411"/>
            <a:ext cx="8142377" cy="2592000"/>
          </a:xfrm>
          <a:noFill/>
        </p:spPr>
        <p:txBody>
          <a:bodyPr lIns="252000" tIns="252000" rIns="252000" bIns="252000" anchor="b" anchorCtr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3600" b="1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2000" b="1" cap="all">
                <a:solidFill>
                  <a:schemeClr val="tx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ja-JP" altLang="en-US" noProof="0" dirty="0"/>
              <a:t>マスター テキストの書式設定</a:t>
            </a:r>
          </a:p>
          <a:p>
            <a:pPr lvl="1"/>
            <a:endParaRPr lang="en-US" noProof="0" dirty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1080000" y="5495451"/>
            <a:ext cx="5040000" cy="609737"/>
          </a:xfrm>
          <a:noFill/>
        </p:spPr>
        <p:txBody>
          <a:bodyPr lIns="252000" tIns="180000" rIns="180000" bIns="180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1600" b="0" cap="none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ja-JP" altLang="en-US" noProof="0" dirty="0"/>
              <a:t>マスター テキストの書式設定</a:t>
            </a:r>
          </a:p>
        </p:txBody>
      </p:sp>
      <p:pic>
        <p:nvPicPr>
          <p:cNvPr id="5" name="Bild 4" descr="Badge_grey.png" hidden="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0"/>
            <a:ext cx="1419800" cy="127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540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37882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9425" y="944563"/>
            <a:ext cx="11244263" cy="5486338"/>
          </a:xfrm>
          <a:prstGeom prst="rect">
            <a:avLst/>
          </a:prstGeom>
        </p:spPr>
        <p:txBody>
          <a:bodyPr lIns="0" rIns="0"/>
          <a:lstStyle>
            <a:lvl1pPr marL="0" indent="-216000">
              <a:lnSpc>
                <a:spcPct val="100000"/>
              </a:lnSpc>
              <a:spcBef>
                <a:spcPts val="120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sz="2600">
                <a:latin typeface="+mn-ea"/>
                <a:ea typeface="+mn-ea"/>
              </a:defRPr>
            </a:lvl1pPr>
            <a:lvl2pPr marL="792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 sz="2400">
                <a:latin typeface="+mn-ea"/>
                <a:ea typeface="+mn-ea"/>
              </a:defRPr>
            </a:lvl2pPr>
            <a:lvl3pPr marL="1440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latin typeface="+mn-ea"/>
                <a:ea typeface="+mn-ea"/>
              </a:defRPr>
            </a:lvl3pPr>
            <a:lvl4pPr marL="1268550" indent="0">
              <a:buNone/>
              <a:defRPr/>
            </a:lvl4pPr>
            <a:lvl5pPr marL="1628550" indent="0">
              <a:buNone/>
              <a:defRPr/>
            </a:lvl5pPr>
            <a:lvl6pPr marL="1714500" indent="0">
              <a:buNone/>
              <a:defRPr/>
            </a:lvl6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9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155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999" y="597227"/>
            <a:ext cx="11244575" cy="455509"/>
          </a:xfrm>
        </p:spPr>
        <p:txBody>
          <a:bodyPr/>
          <a:lstStyle/>
          <a:p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68000" y="1424991"/>
            <a:ext cx="11244574" cy="283153"/>
          </a:xfrm>
          <a:ln>
            <a:noFill/>
          </a:ln>
        </p:spPr>
        <p:txBody>
          <a:bodyPr wrap="square">
            <a:spAutoFit/>
          </a:bodyPr>
          <a:lstStyle>
            <a:lvl1pPr marL="177800" indent="-177800">
              <a:spcAft>
                <a:spcPts val="1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7177088" algn="r"/>
              </a:tabLst>
              <a:defRPr sz="1600"/>
            </a:lvl1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CA12777-30D4-4D1C-8DE6-98573AE3C7ED}"/>
              </a:ext>
            </a:extLst>
          </p:cNvPr>
          <p:cNvSpPr txBox="1"/>
          <p:nvPr userDrawn="1"/>
        </p:nvSpPr>
        <p:spPr>
          <a:xfrm>
            <a:off x="5668715" y="6463074"/>
            <a:ext cx="6126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>
                <a:solidFill>
                  <a:schemeClr val="tx2"/>
                </a:solidFill>
                <a:latin typeface="+mj-lt"/>
              </a:rPr>
              <a:t>Page </a:t>
            </a:r>
            <a:fld id="{7E07E68C-CA28-4DD4-ABB0-0D9CE8D6A15A}" type="slidenum">
              <a:rPr kumimoji="1" lang="ja-JP" altLang="en-US" sz="1050" b="1" smtClean="0">
                <a:solidFill>
                  <a:schemeClr val="tx2"/>
                </a:solidFill>
                <a:latin typeface="+mj-lt"/>
              </a:rPr>
              <a:t>‹#›</a:t>
            </a:fld>
            <a:endParaRPr kumimoji="1" lang="ja-JP" altLang="en-US" sz="105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6469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 Verbindung 7"/>
          <p:cNvCxnSpPr/>
          <p:nvPr userDrawn="1"/>
        </p:nvCxnSpPr>
        <p:spPr>
          <a:xfrm>
            <a:off x="1080000" y="1124744"/>
            <a:ext cx="2400000" cy="0"/>
          </a:xfrm>
          <a:prstGeom prst="line">
            <a:avLst/>
          </a:prstGeom>
          <a:ln w="381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550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2 for the Cl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68000" y="466014"/>
            <a:ext cx="7091566" cy="407859"/>
          </a:xfrm>
          <a:prstGeom prst="rect">
            <a:avLst/>
          </a:prstGeom>
        </p:spPr>
        <p:txBody>
          <a:bodyPr lIns="0" anchor="t" anchorCtr="0"/>
          <a:lstStyle>
            <a:lvl1pPr>
              <a:defRPr sz="20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en-US" altLang="ja-JP" dirty="0"/>
              <a:t>To ABCDE</a:t>
            </a:r>
            <a:endParaRPr kumimoji="1" lang="ja-JP" altLang="en-US" dirty="0"/>
          </a:p>
        </p:txBody>
      </p:sp>
      <p:sp>
        <p:nvSpPr>
          <p:cNvPr id="14" name="テキスト プレースホルダー 33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-1" y="5721341"/>
            <a:ext cx="5377399" cy="1118659"/>
          </a:xfrm>
          <a:prstGeom prst="rect">
            <a:avLst/>
          </a:prstGeom>
        </p:spPr>
        <p:txBody>
          <a:bodyPr wrap="square" lIns="468000" tIns="0" rIns="0" bIns="864000" anchor="t" anchorCtr="0">
            <a:noAutofit/>
          </a:bodyPr>
          <a:lstStyle>
            <a:lvl1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None/>
              <a:defRPr sz="1600">
                <a:latin typeface="+mn-ea"/>
                <a:ea typeface="+mn-ea"/>
                <a:cs typeface="Meiryo UI" panose="020B0604030504040204" pitchFamily="50" charset="-128"/>
              </a:defRPr>
            </a:lvl1pPr>
            <a:lvl2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/>
            </a:lvl2pPr>
            <a:lvl3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b="1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lvl5pPr>
          </a:lstStyle>
          <a:p>
            <a:pPr lvl="0"/>
            <a:r>
              <a:rPr kumimoji="1" lang="en-US" altLang="ja-JP" dirty="0"/>
              <a:t>Master text</a:t>
            </a:r>
            <a:endParaRPr kumimoji="1" lang="ja-JP" altLang="en-US" dirty="0"/>
          </a:p>
        </p:txBody>
      </p:sp>
      <p:sp>
        <p:nvSpPr>
          <p:cNvPr id="16" name="テキスト プレースホルダー 24"/>
          <p:cNvSpPr>
            <a:spLocks noGrp="1"/>
          </p:cNvSpPr>
          <p:nvPr>
            <p:ph type="body" sz="quarter" idx="18"/>
          </p:nvPr>
        </p:nvSpPr>
        <p:spPr bwMode="auto">
          <a:xfrm>
            <a:off x="468000" y="2615165"/>
            <a:ext cx="9227793" cy="365577"/>
          </a:xfrm>
          <a:prstGeom prst="rect">
            <a:avLst/>
          </a:prstGeom>
        </p:spPr>
        <p:txBody>
          <a:bodyPr vert="horz" wrap="square" lIns="0" tIns="0" rIns="108000" bIns="0" rtlCol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lang="ja-JP" altLang="en-US" sz="2000" smtClean="0">
                <a:latin typeface="+mn-ea"/>
                <a:ea typeface="+mn-ea"/>
                <a:cs typeface="Meiryo UI" panose="020B0604030504040204" pitchFamily="50" charset="-128"/>
              </a:defRPr>
            </a:lvl1pPr>
            <a:lvl2pPr>
              <a:defRPr lang="ja-JP" altLang="en-US" smtClean="0"/>
            </a:lvl2pPr>
            <a:lvl3pPr>
              <a:defRPr lang="ja-JP" altLang="en-US" smtClean="0"/>
            </a:lvl3pPr>
            <a:lvl4pPr>
              <a:defRPr lang="ja-JP" altLang="en-US" smtClean="0"/>
            </a:lvl4pPr>
            <a:lvl5pPr>
              <a:defRPr lang="ja-JP" altLang="en-US"/>
            </a:lvl5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7" name="タイトル 4"/>
          <p:cNvSpPr>
            <a:spLocks noGrp="1"/>
          </p:cNvSpPr>
          <p:nvPr>
            <p:ph type="title" hasCustomPrompt="1"/>
          </p:nvPr>
        </p:nvSpPr>
        <p:spPr>
          <a:xfrm>
            <a:off x="467999" y="3162920"/>
            <a:ext cx="9227793" cy="540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3200" b="1" smtClean="0">
                <a:latin typeface="+mj-ea"/>
                <a:ea typeface="+mj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2479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  <p:sp>
        <p:nvSpPr>
          <p:cNvPr id="34" name="タイトル 1"/>
          <p:cNvSpPr>
            <a:spLocks noGrp="1"/>
          </p:cNvSpPr>
          <p:nvPr>
            <p:ph type="title" hasCustomPrompt="1"/>
          </p:nvPr>
        </p:nvSpPr>
        <p:spPr>
          <a:xfrm>
            <a:off x="468000" y="438486"/>
            <a:ext cx="9223983" cy="39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2400" b="1" smtClean="0">
                <a:solidFill>
                  <a:schemeClr val="tx1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en-US" altLang="ja-JP" dirty="0"/>
              <a:t>Format for master text</a:t>
            </a:r>
            <a:endParaRPr kumimoji="1" lang="ja-JP" alt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2"/>
          </p:nvPr>
        </p:nvSpPr>
        <p:spPr bwMode="gray">
          <a:xfrm>
            <a:off x="1320800" y="1350438"/>
            <a:ext cx="8367110" cy="62785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0" name="テキスト プレースホルダー 15"/>
          <p:cNvSpPr>
            <a:spLocks noGrp="1"/>
          </p:cNvSpPr>
          <p:nvPr>
            <p:ph type="body" sz="quarter" idx="16"/>
          </p:nvPr>
        </p:nvSpPr>
        <p:spPr bwMode="gray">
          <a:xfrm>
            <a:off x="1320800" y="2347283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1" name="テキスト プレースホルダー 15"/>
          <p:cNvSpPr>
            <a:spLocks noGrp="1"/>
          </p:cNvSpPr>
          <p:nvPr>
            <p:ph type="body" sz="quarter" idx="18"/>
          </p:nvPr>
        </p:nvSpPr>
        <p:spPr bwMode="gray">
          <a:xfrm>
            <a:off x="1320800" y="3388785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2" name="テキスト プレースホルダー 15"/>
          <p:cNvSpPr>
            <a:spLocks noGrp="1"/>
          </p:cNvSpPr>
          <p:nvPr>
            <p:ph type="body" sz="quarter" idx="20"/>
          </p:nvPr>
        </p:nvSpPr>
        <p:spPr bwMode="gray">
          <a:xfrm>
            <a:off x="1320800" y="4436658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3" name="テキスト プレースホルダー 15"/>
          <p:cNvSpPr>
            <a:spLocks noGrp="1"/>
          </p:cNvSpPr>
          <p:nvPr>
            <p:ph type="body" sz="quarter" idx="22"/>
          </p:nvPr>
        </p:nvSpPr>
        <p:spPr bwMode="gray">
          <a:xfrm>
            <a:off x="1320800" y="5455504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4" name="テキスト プレースホルダー 13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468313" y="1277168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5" name="テキスト プレースホルダー 13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8313" y="2310527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6" name="テキスト プレースホルダー 13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68313" y="3343886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7" name="テキスト プレースホルダー 13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8313" y="4377245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8" name="テキスト プレースホルダー 13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68313" y="5410605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0338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1"/>
            <a:ext cx="3302000" cy="2921095"/>
          </a:xfrm>
          <a:prstGeom prst="rect">
            <a:avLst/>
          </a:prstGeom>
        </p:spPr>
        <p:txBody>
          <a:bodyPr vert="horz" wrap="none" lIns="468000" tIns="0" rIns="0" bIns="0" rtlCol="0" anchor="b" anchorCtr="0">
            <a:noAutofit/>
          </a:bodyPr>
          <a:lstStyle>
            <a:lvl1pPr>
              <a:defRPr lang="ja-JP" altLang="en-US" sz="12252" dirty="0" smtClean="0">
                <a:solidFill>
                  <a:schemeClr val="accent1"/>
                </a:solidFill>
                <a:latin typeface="+mn-ea"/>
                <a:ea typeface="+mn-ea"/>
                <a:cs typeface="Segoe UI Semilight" panose="020B0402040204020203" pitchFamily="34" charset="0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1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468000" y="3795932"/>
            <a:ext cx="5456050" cy="390525"/>
          </a:xfrm>
          <a:prstGeom prst="rect">
            <a:avLst/>
          </a:prstGeom>
        </p:spPr>
        <p:txBody>
          <a:bodyPr wrap="square" lIns="0"/>
          <a:lstStyle>
            <a:lvl1pPr marL="10658" defTabSz="914228">
              <a:lnSpc>
                <a:spcPct val="100000"/>
              </a:lnSpc>
              <a:spcBef>
                <a:spcPts val="0"/>
              </a:spcBef>
              <a:buFont typeface="Wingdings" charset="2"/>
              <a:buNone/>
              <a:tabLst>
                <a:tab pos="3929013" algn="l"/>
              </a:tabLst>
              <a:defRPr sz="18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pPr marL="10658" defTabSz="914228">
              <a:lnSpc>
                <a:spcPct val="100000"/>
              </a:lnSpc>
              <a:spcBef>
                <a:spcPts val="0"/>
              </a:spcBef>
              <a:buFont typeface="Wingdings" charset="2"/>
              <a:buNone/>
              <a:tabLst>
                <a:tab pos="3929013" algn="l"/>
              </a:tabLst>
            </a:pPr>
            <a:r>
              <a:rPr lang="ja-JP" altLang="en-US" sz="2000" dirty="0"/>
              <a:t>マスター テキストの書式設定</a:t>
            </a:r>
          </a:p>
        </p:txBody>
      </p:sp>
      <p:sp>
        <p:nvSpPr>
          <p:cNvPr id="12" name="タイトル 4"/>
          <p:cNvSpPr>
            <a:spLocks noGrp="1"/>
          </p:cNvSpPr>
          <p:nvPr>
            <p:ph type="title" hasCustomPrompt="1"/>
          </p:nvPr>
        </p:nvSpPr>
        <p:spPr>
          <a:xfrm>
            <a:off x="467999" y="3044920"/>
            <a:ext cx="5464265" cy="540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3200" b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23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37882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7" name="テキスト プレースホルダー 2"/>
          <p:cNvSpPr>
            <a:spLocks noGrp="1"/>
          </p:cNvSpPr>
          <p:nvPr>
            <p:ph type="body" sz="quarter" idx="20"/>
          </p:nvPr>
        </p:nvSpPr>
        <p:spPr>
          <a:xfrm>
            <a:off x="468000" y="989477"/>
            <a:ext cx="11244575" cy="490202"/>
          </a:xfrm>
          <a:prstGeom prst="rect">
            <a:avLst/>
          </a:prstGeom>
        </p:spPr>
        <p:txBody>
          <a:bodyPr lIns="0" r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 sz="2600"/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438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8" name="テキスト プレースホルダー 5"/>
          <p:cNvSpPr>
            <a:spLocks noGrp="1"/>
          </p:cNvSpPr>
          <p:nvPr>
            <p:ph type="body" sz="quarter" idx="14"/>
          </p:nvPr>
        </p:nvSpPr>
        <p:spPr>
          <a:xfrm>
            <a:off x="468000" y="1802111"/>
            <a:ext cx="11244575" cy="588211"/>
          </a:xfrm>
          <a:prstGeom prst="rect">
            <a:avLst/>
          </a:prstGeom>
        </p:spPr>
        <p:txBody>
          <a:bodyPr lIns="0" rIns="0"/>
          <a:lstStyle>
            <a:lvl1pPr marL="0" indent="0">
              <a:lnSpc>
                <a:spcPct val="100000"/>
              </a:lnSpc>
              <a:spcBef>
                <a:spcPts val="0"/>
              </a:spcBef>
              <a:defRPr sz="26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45765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9"/>
          </p:nvPr>
        </p:nvSpPr>
        <p:spPr>
          <a:xfrm>
            <a:off x="-5713" y="773297"/>
            <a:ext cx="12197713" cy="763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468000" tIns="180000" rIns="468000" bIns="180000" anchor="t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defRPr sz="2600" b="1">
                <a:solidFill>
                  <a:schemeClr val="bg1"/>
                </a:solidFill>
                <a:latin typeface="+mj-ea"/>
                <a:ea typeface="+mj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506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8" name="テキスト プレースホルダー 2"/>
          <p:cNvSpPr>
            <a:spLocks noGrp="1"/>
          </p:cNvSpPr>
          <p:nvPr>
            <p:ph type="body" sz="quarter" idx="20"/>
          </p:nvPr>
        </p:nvSpPr>
        <p:spPr>
          <a:xfrm>
            <a:off x="468000" y="989477"/>
            <a:ext cx="11244575" cy="490202"/>
          </a:xfrm>
          <a:prstGeom prst="rect">
            <a:avLst/>
          </a:prstGeom>
        </p:spPr>
        <p:txBody>
          <a:bodyPr lIns="0" r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 sz="2600">
                <a:latin typeface="+mn-ea"/>
                <a:ea typeface="+mn-ea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22"/>
          </p:nvPr>
        </p:nvSpPr>
        <p:spPr>
          <a:xfrm>
            <a:off x="0" y="5618125"/>
            <a:ext cx="12192000" cy="763625"/>
          </a:xfrm>
          <a:prstGeom prst="rect">
            <a:avLst/>
          </a:prstGeom>
          <a:solidFill>
            <a:srgbClr val="0064D2"/>
          </a:solidFill>
        </p:spPr>
        <p:txBody>
          <a:bodyPr wrap="square" lIns="468000" tIns="180000" rIns="468000" bIns="180000" anchor="b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defRPr sz="26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29999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3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05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8000" y="116632"/>
            <a:ext cx="8520000" cy="886397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000" y="1423831"/>
            <a:ext cx="9120000" cy="188769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760000" y="6509924"/>
            <a:ext cx="672075" cy="16158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lang="en-US" sz="1050" b="1" i="0" u="none" strike="noStrike" kern="1200" baseline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</a:lstStyle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9659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3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48" r:id="rId8"/>
    <p:sldLayoutId id="2147483837" r:id="rId9"/>
    <p:sldLayoutId id="2147483834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39750" indent="-18415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79388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840" userDrawn="1">
          <p15:clr>
            <a:srgbClr val="F26B43"/>
          </p15:clr>
        </p15:guide>
        <p15:guide id="3" pos="3841">
          <p15:clr>
            <a:srgbClr val="F26B43"/>
          </p15:clr>
        </p15:guide>
        <p15:guide id="9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1"/>
          </p:nvPr>
        </p:nvSpPr>
        <p:spPr>
          <a:xfrm>
            <a:off x="1631414" y="1546167"/>
            <a:ext cx="9324759" cy="1246909"/>
          </a:xfrm>
          <a:prstGeom prst="rect">
            <a:avLst/>
          </a:prstGeom>
        </p:spPr>
        <p:txBody>
          <a:bodyPr/>
          <a:lstStyle/>
          <a:p>
            <a:endParaRPr lang="en-US" altLang="ja-JP" dirty="0"/>
          </a:p>
          <a:p>
            <a:r>
              <a:rPr lang="en-US" altLang="ja-JP" dirty="0"/>
              <a:t>PCN</a:t>
            </a:r>
            <a:r>
              <a:rPr lang="ja-JP" altLang="en-US" dirty="0"/>
              <a:t>エビデンスドキュメント　</a:t>
            </a:r>
            <a:r>
              <a:rPr lang="en-US" altLang="ja-JP" dirty="0"/>
              <a:t>(PCN</a:t>
            </a:r>
            <a:r>
              <a:rPr lang="ja-JP" altLang="en-US" dirty="0"/>
              <a:t>本申請</a:t>
            </a:r>
            <a:r>
              <a:rPr lang="en-US" altLang="ja-JP" dirty="0"/>
              <a:t>)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12B509D-AD5F-4843-9DC9-38B62B66D6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80000" y="5341600"/>
            <a:ext cx="5040000" cy="1102179"/>
          </a:xfrm>
        </p:spPr>
        <p:txBody>
          <a:bodyPr/>
          <a:lstStyle/>
          <a:p>
            <a:r>
              <a:rPr kumimoji="1" lang="en-US" altLang="ja-JP" dirty="0" err="1"/>
              <a:t>Yyyy</a:t>
            </a:r>
            <a:r>
              <a:rPr lang="en-US" altLang="ja-JP" dirty="0"/>
              <a:t>/mm/</a:t>
            </a:r>
            <a:r>
              <a:rPr kumimoji="1" lang="en-US" altLang="ja-JP" dirty="0"/>
              <a:t>dd</a:t>
            </a:r>
            <a:endParaRPr kumimoji="1" lang="ja-JP" altLang="en-US" dirty="0"/>
          </a:p>
          <a:p>
            <a:r>
              <a:rPr lang="en-US" altLang="ja-JP" dirty="0"/>
              <a:t>XXXX </a:t>
            </a:r>
            <a:r>
              <a:rPr kumimoji="1" lang="ja-JP" altLang="en-US" dirty="0"/>
              <a:t>株式会社</a:t>
            </a:r>
            <a:endParaRPr kumimoji="1" lang="en-US" altLang="ja-JP" dirty="0"/>
          </a:p>
          <a:p>
            <a:r>
              <a:rPr lang="en-US" altLang="ja-JP" cap="none" dirty="0"/>
              <a:t>Doc No.                        rev.</a:t>
            </a:r>
            <a:endParaRPr kumimoji="1" lang="ja-JP" altLang="en-US" cap="none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992544" y="6474134"/>
            <a:ext cx="1115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Version1.1</a:t>
            </a:r>
            <a:endParaRPr kumimoji="1" lang="ja-JP" altLang="en-US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2462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sp>
        <p:nvSpPr>
          <p:cNvPr id="2" name="正方形/長方形 1"/>
          <p:cNvSpPr/>
          <p:nvPr/>
        </p:nvSpPr>
        <p:spPr>
          <a:xfrm>
            <a:off x="1498600" y="1806575"/>
            <a:ext cx="48260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30A4AF6-E993-4790-94DB-D78E1D36B8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82" y="1089498"/>
            <a:ext cx="11902078" cy="4652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905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35E664DA-2BF4-43C4-ACE9-C2CBA58CA1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1857375"/>
            <a:ext cx="1093470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646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E778B2AA-65B6-459D-9AD6-0B882A8F98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524" y="666426"/>
            <a:ext cx="10807755" cy="5951350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組み合わせ影響確認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E17BA46-E57B-4D66-93B5-106E8ABFD77F}"/>
              </a:ext>
            </a:extLst>
          </p:cNvPr>
          <p:cNvSpPr/>
          <p:nvPr/>
        </p:nvSpPr>
        <p:spPr>
          <a:xfrm>
            <a:off x="169333" y="1191790"/>
            <a:ext cx="3973689" cy="885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85220" y="1287987"/>
            <a:ext cx="6096000" cy="33855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ja-JP" altLang="en-US" sz="1600" dirty="0"/>
              <a:t>２ｂ．組み合わせ影響確認とデバイス評価内容の選定（後工程）</a:t>
            </a:r>
          </a:p>
        </p:txBody>
      </p:sp>
    </p:spTree>
    <p:extLst>
      <p:ext uri="{BB962C8B-B14F-4D97-AF65-F5344CB8AC3E}">
        <p14:creationId xmlns:p14="http://schemas.microsoft.com/office/powerpoint/2010/main" val="3460685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組み合わせ影響確認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sp>
        <p:nvSpPr>
          <p:cNvPr id="8" name="正方形/長方形 7"/>
          <p:cNvSpPr/>
          <p:nvPr/>
        </p:nvSpPr>
        <p:spPr>
          <a:xfrm>
            <a:off x="443264" y="853236"/>
            <a:ext cx="6096000" cy="33855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ja-JP" altLang="en-US" sz="1600" dirty="0"/>
              <a:t>２ｂ．組み合わせ影響確認とデバイス評価内容の選定（後工程）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E17BA46-E57B-4D66-93B5-106E8ABFD77F}"/>
              </a:ext>
            </a:extLst>
          </p:cNvPr>
          <p:cNvSpPr/>
          <p:nvPr/>
        </p:nvSpPr>
        <p:spPr>
          <a:xfrm>
            <a:off x="169333" y="1191790"/>
            <a:ext cx="3973689" cy="885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0E2FA99-F402-469C-8FAA-9FA4BDC8873C}"/>
              </a:ext>
            </a:extLst>
          </p:cNvPr>
          <p:cNvSpPr txBox="1"/>
          <p:nvPr/>
        </p:nvSpPr>
        <p:spPr>
          <a:xfrm>
            <a:off x="1099994" y="1957037"/>
            <a:ext cx="8508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代表製品①：製品</a:t>
            </a:r>
            <a:r>
              <a:rPr lang="en-US" altLang="ja-JP" sz="1600" dirty="0">
                <a:solidFill>
                  <a:srgbClr val="000000"/>
                </a:solidFill>
                <a:latin typeface="+mn-ea"/>
              </a:rPr>
              <a:t>a_176pin</a:t>
            </a:r>
            <a:r>
              <a:rPr lang="ja-JP" altLang="en-US" sz="1600" dirty="0">
                <a:solidFill>
                  <a:srgbClr val="000000"/>
                </a:solidFill>
                <a:latin typeface="+mn-ea"/>
              </a:rPr>
              <a:t>　</a:t>
            </a: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ダイサイズ 及び パッケージ外形サイズ</a:t>
            </a:r>
            <a:r>
              <a:rPr lang="ja-JP" altLang="en-US" sz="1600" dirty="0">
                <a:solidFill>
                  <a:srgbClr val="000000"/>
                </a:solidFill>
                <a:latin typeface="+mn-ea"/>
              </a:rPr>
              <a:t>大</a:t>
            </a: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（</a:t>
            </a:r>
            <a:r>
              <a:rPr kumimoji="1" lang="en-US" altLang="ja-JP" sz="1600" dirty="0">
                <a:solidFill>
                  <a:srgbClr val="000000"/>
                </a:solidFill>
                <a:latin typeface="+mn-ea"/>
              </a:rPr>
              <a:t>1</a:t>
            </a: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ワット</a:t>
            </a:r>
            <a:r>
              <a:rPr lang="ja-JP" altLang="en-US" sz="1600" dirty="0">
                <a:solidFill>
                  <a:srgbClr val="000000"/>
                </a:solidFill>
                <a:latin typeface="+mn-ea"/>
              </a:rPr>
              <a:t>以下</a:t>
            </a:r>
            <a:r>
              <a:rPr kumimoji="1" lang="en-US" altLang="ja-JP" sz="1600" dirty="0">
                <a:solidFill>
                  <a:srgbClr val="000000"/>
                </a:solidFill>
                <a:latin typeface="+mn-ea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代表製品②：製品</a:t>
            </a:r>
            <a:r>
              <a:rPr lang="en-US" altLang="ja-JP" sz="1600" dirty="0">
                <a:solidFill>
                  <a:srgbClr val="000000"/>
                </a:solidFill>
                <a:latin typeface="+mn-ea"/>
              </a:rPr>
              <a:t>b_176pin</a:t>
            </a: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　最大消費電力大（</a:t>
            </a:r>
            <a:r>
              <a:rPr kumimoji="1" lang="en-US" altLang="ja-JP" sz="1600" dirty="0">
                <a:solidFill>
                  <a:srgbClr val="000000"/>
                </a:solidFill>
                <a:latin typeface="+mn-ea"/>
              </a:rPr>
              <a:t>1</a:t>
            </a: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ワット超</a:t>
            </a:r>
            <a:r>
              <a:rPr kumimoji="1" lang="en-US" altLang="ja-JP" sz="1600" dirty="0">
                <a:solidFill>
                  <a:srgbClr val="000000"/>
                </a:solidFill>
                <a:latin typeface="+mn-ea"/>
              </a:rPr>
              <a:t>)</a:t>
            </a:r>
          </a:p>
        </p:txBody>
      </p:sp>
      <p:sp>
        <p:nvSpPr>
          <p:cNvPr id="26" name="タイトル 1">
            <a:extLst>
              <a:ext uri="{FF2B5EF4-FFF2-40B4-BE49-F238E27FC236}">
                <a16:creationId xmlns:a16="http://schemas.microsoft.com/office/drawing/2014/main" id="{AEA6CF24-270F-4B2D-B5E8-A3072DB244A0}"/>
              </a:ext>
            </a:extLst>
          </p:cNvPr>
          <p:cNvSpPr txBox="1">
            <a:spLocks/>
          </p:cNvSpPr>
          <p:nvPr/>
        </p:nvSpPr>
        <p:spPr>
          <a:xfrm>
            <a:off x="1099994" y="1424175"/>
            <a:ext cx="6273708" cy="45130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00" b="0" dirty="0">
                <a:solidFill>
                  <a:schemeClr val="tx1"/>
                </a:solidFill>
                <a:latin typeface="+mn-ea"/>
              </a:rPr>
              <a:t>代表品評価の考え方</a:t>
            </a:r>
            <a:endParaRPr lang="en-US" altLang="ja-JP" sz="1600" b="0" dirty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0B39F1A-0EBC-46B9-B316-8C96EEFD2295}"/>
              </a:ext>
            </a:extLst>
          </p:cNvPr>
          <p:cNvGrpSpPr/>
          <p:nvPr/>
        </p:nvGrpSpPr>
        <p:grpSpPr>
          <a:xfrm>
            <a:off x="2733408" y="2752166"/>
            <a:ext cx="5925912" cy="3809164"/>
            <a:chOff x="2733408" y="2752166"/>
            <a:chExt cx="5925912" cy="3809164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396761F-58B0-4E5E-8372-92B997FFE6E3}"/>
                </a:ext>
              </a:extLst>
            </p:cNvPr>
            <p:cNvSpPr txBox="1"/>
            <p:nvPr/>
          </p:nvSpPr>
          <p:spPr>
            <a:xfrm>
              <a:off x="7013124" y="3735311"/>
              <a:ext cx="164619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r>
                <a:rPr kumimoji="1" lang="en-US" altLang="ja-JP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&lt;</a:t>
              </a:r>
              <a:r>
                <a:rPr kumimoji="1" lang="ja-JP" altLang="en-US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代表製品②</a:t>
              </a:r>
              <a:r>
                <a:rPr kumimoji="1" lang="en-US" altLang="ja-JP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&gt;</a:t>
              </a:r>
            </a:p>
            <a:p>
              <a:r>
                <a:rPr kumimoji="1" lang="ja-JP" altLang="en-US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製品</a:t>
              </a:r>
              <a:r>
                <a:rPr lang="en-US" altLang="ja-JP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b_176pin</a:t>
              </a:r>
              <a:endParaRPr kumimoji="1" lang="ja-JP" altLang="en-US" sz="14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7711A38C-3E00-4532-840B-5048EE7136E3}"/>
                </a:ext>
              </a:extLst>
            </p:cNvPr>
            <p:cNvSpPr txBox="1"/>
            <p:nvPr/>
          </p:nvSpPr>
          <p:spPr>
            <a:xfrm>
              <a:off x="7013124" y="2859754"/>
              <a:ext cx="164619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r>
                <a:rPr kumimoji="1" lang="en-US" altLang="ja-JP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&lt;</a:t>
              </a:r>
              <a:r>
                <a:rPr kumimoji="1" lang="ja-JP" altLang="en-US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代表製品①</a:t>
              </a:r>
              <a:r>
                <a:rPr kumimoji="1" lang="en-US" altLang="ja-JP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&gt;</a:t>
              </a:r>
            </a:p>
            <a:p>
              <a:r>
                <a:rPr kumimoji="1" lang="ja-JP" altLang="en-US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製品</a:t>
              </a:r>
              <a:r>
                <a:rPr lang="en-US" altLang="ja-JP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a_176pin</a:t>
              </a:r>
              <a:endParaRPr kumimoji="1" lang="ja-JP" altLang="en-US" sz="14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8CDA6F12-E727-4C18-8406-C1B54BCC19E2}"/>
                </a:ext>
              </a:extLst>
            </p:cNvPr>
            <p:cNvSpPr txBox="1"/>
            <p:nvPr/>
          </p:nvSpPr>
          <p:spPr>
            <a:xfrm rot="16200000">
              <a:off x="2182605" y="4392215"/>
              <a:ext cx="144016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6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ダイサイズ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B298A03E-4371-4370-B227-38544E4DEA64}"/>
                </a:ext>
              </a:extLst>
            </p:cNvPr>
            <p:cNvSpPr txBox="1"/>
            <p:nvPr/>
          </p:nvSpPr>
          <p:spPr>
            <a:xfrm>
              <a:off x="4215012" y="6222776"/>
              <a:ext cx="252340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6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パッケージ外形サイズ</a:t>
              </a:r>
            </a:p>
          </p:txBody>
        </p: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40EA2EAF-AC12-4579-942C-0432983DB0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2641" y="3965995"/>
              <a:ext cx="791345" cy="321111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1C033C91-1F41-42B3-94FC-6DFCD471859A}"/>
                </a:ext>
              </a:extLst>
            </p:cNvPr>
            <p:cNvCxnSpPr/>
            <p:nvPr/>
          </p:nvCxnSpPr>
          <p:spPr>
            <a:xfrm flipV="1">
              <a:off x="3184208" y="2752166"/>
              <a:ext cx="0" cy="338064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>
              <a:extLst>
                <a:ext uri="{FF2B5EF4-FFF2-40B4-BE49-F238E27FC236}">
                  <a16:creationId xmlns:a16="http://schemas.microsoft.com/office/drawing/2014/main" id="{1D6BD0B7-F047-4AB9-89E2-468DF6322DDB}"/>
                </a:ext>
              </a:extLst>
            </p:cNvPr>
            <p:cNvCxnSpPr/>
            <p:nvPr/>
          </p:nvCxnSpPr>
          <p:spPr>
            <a:xfrm>
              <a:off x="3184208" y="6127544"/>
              <a:ext cx="488808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F41FD90D-0ECC-4E80-97E1-A721C8ACA7EA}"/>
                </a:ext>
              </a:extLst>
            </p:cNvPr>
            <p:cNvSpPr/>
            <p:nvPr/>
          </p:nvSpPr>
          <p:spPr>
            <a:xfrm>
              <a:off x="4240253" y="5008958"/>
              <a:ext cx="135461" cy="1354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A17F23ED-0493-46B6-8579-CAC2BEBC8B78}"/>
                </a:ext>
              </a:extLst>
            </p:cNvPr>
            <p:cNvSpPr/>
            <p:nvPr/>
          </p:nvSpPr>
          <p:spPr>
            <a:xfrm>
              <a:off x="4240253" y="4218302"/>
              <a:ext cx="135461" cy="1354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47F56F89-1656-49D6-8380-3E96FE6E25C0}"/>
                </a:ext>
              </a:extLst>
            </p:cNvPr>
            <p:cNvSpPr/>
            <p:nvPr/>
          </p:nvSpPr>
          <p:spPr>
            <a:xfrm>
              <a:off x="5149660" y="5008958"/>
              <a:ext cx="135461" cy="1354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E0613CBE-3F1C-49F3-AD9D-6C940A8851F3}"/>
                </a:ext>
              </a:extLst>
            </p:cNvPr>
            <p:cNvSpPr/>
            <p:nvPr/>
          </p:nvSpPr>
          <p:spPr>
            <a:xfrm>
              <a:off x="5149660" y="4218302"/>
              <a:ext cx="135461" cy="1354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6B038F83-D44E-48F4-BDF1-E600EEB941A6}"/>
                </a:ext>
              </a:extLst>
            </p:cNvPr>
            <p:cNvSpPr/>
            <p:nvPr/>
          </p:nvSpPr>
          <p:spPr>
            <a:xfrm>
              <a:off x="6056911" y="4218302"/>
              <a:ext cx="135461" cy="1354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0974A50A-526C-4A57-9E7B-120CE0D8B521}"/>
                </a:ext>
              </a:extLst>
            </p:cNvPr>
            <p:cNvSpPr/>
            <p:nvPr/>
          </p:nvSpPr>
          <p:spPr>
            <a:xfrm>
              <a:off x="5149660" y="3421344"/>
              <a:ext cx="135461" cy="1354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01461524-2584-4F49-9754-8F2B6C79CD1E}"/>
                </a:ext>
              </a:extLst>
            </p:cNvPr>
            <p:cNvSpPr/>
            <p:nvPr/>
          </p:nvSpPr>
          <p:spPr>
            <a:xfrm>
              <a:off x="6056911" y="3421344"/>
              <a:ext cx="135461" cy="1354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F0619845-4A21-4AC4-B61A-8F5E48FC6C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2641" y="3121364"/>
              <a:ext cx="791345" cy="321111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6E859832-486F-4AC3-BC06-126A784AB77D}"/>
                </a:ext>
              </a:extLst>
            </p:cNvPr>
            <p:cNvSpPr txBox="1"/>
            <p:nvPr/>
          </p:nvSpPr>
          <p:spPr>
            <a:xfrm>
              <a:off x="4015857" y="5804119"/>
              <a:ext cx="69160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100pin</a:t>
              </a:r>
              <a:endParaRPr kumimoji="1"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AE0B2968-1721-406A-9FD5-A1EB53240A68}"/>
                </a:ext>
              </a:extLst>
            </p:cNvPr>
            <p:cNvSpPr txBox="1"/>
            <p:nvPr/>
          </p:nvSpPr>
          <p:spPr>
            <a:xfrm>
              <a:off x="4871585" y="5804119"/>
              <a:ext cx="69160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144pin</a:t>
              </a:r>
              <a:endParaRPr kumimoji="1"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07498B25-26CD-4EF4-9B14-0E0731D05CF8}"/>
                </a:ext>
              </a:extLst>
            </p:cNvPr>
            <p:cNvSpPr txBox="1"/>
            <p:nvPr/>
          </p:nvSpPr>
          <p:spPr>
            <a:xfrm>
              <a:off x="5778836" y="5804119"/>
              <a:ext cx="69160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176pin</a:t>
              </a:r>
              <a:endParaRPr kumimoji="1"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2E751FE2-8289-4A77-B636-C6EB22960926}"/>
                </a:ext>
              </a:extLst>
            </p:cNvPr>
            <p:cNvSpPr txBox="1"/>
            <p:nvPr/>
          </p:nvSpPr>
          <p:spPr>
            <a:xfrm>
              <a:off x="3228719" y="3331318"/>
              <a:ext cx="59821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ja-JP" altLang="en-US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製品</a:t>
              </a:r>
              <a:r>
                <a:rPr lang="en-US" altLang="ja-JP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a</a:t>
              </a:r>
              <a:endParaRPr kumimoji="1"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EF62A12C-678B-49A5-A3D2-8907BCCC54F4}"/>
                </a:ext>
              </a:extLst>
            </p:cNvPr>
            <p:cNvSpPr txBox="1"/>
            <p:nvPr/>
          </p:nvSpPr>
          <p:spPr>
            <a:xfrm>
              <a:off x="3228719" y="4107542"/>
              <a:ext cx="59821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ja-JP" altLang="en-US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製品</a:t>
              </a:r>
              <a:r>
                <a:rPr lang="en-US" altLang="ja-JP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b</a:t>
              </a:r>
              <a:endParaRPr kumimoji="1"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F867CFBD-2672-4B2B-8EEB-C3908787D71F}"/>
                </a:ext>
              </a:extLst>
            </p:cNvPr>
            <p:cNvSpPr txBox="1"/>
            <p:nvPr/>
          </p:nvSpPr>
          <p:spPr>
            <a:xfrm>
              <a:off x="3228719" y="4953577"/>
              <a:ext cx="59821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ja-JP" altLang="en-US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製品</a:t>
              </a:r>
              <a:r>
                <a:rPr lang="en-US" altLang="ja-JP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c</a:t>
              </a:r>
              <a:endParaRPr kumimoji="1"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0258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変更準備・計画</a:t>
            </a:r>
          </a:p>
        </p:txBody>
      </p:sp>
    </p:spTree>
    <p:extLst>
      <p:ext uri="{BB962C8B-B14F-4D97-AF65-F5344CB8AC3E}">
        <p14:creationId xmlns:p14="http://schemas.microsoft.com/office/powerpoint/2010/main" val="30081276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03</a:t>
            </a:r>
            <a:r>
              <a:rPr lang="ja-JP" altLang="en-US" dirty="0"/>
              <a:t>　変更準備・計画　</a:t>
            </a:r>
            <a:r>
              <a:rPr lang="en-US" altLang="ja-JP" dirty="0"/>
              <a:t>–</a:t>
            </a:r>
            <a:r>
              <a:rPr lang="ja-JP" altLang="en-US" dirty="0"/>
              <a:t>全体計画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7E325766-F0B0-4FD1-BE9E-362854D5E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223944"/>
              </p:ext>
            </p:extLst>
          </p:nvPr>
        </p:nvGraphicFramePr>
        <p:xfrm>
          <a:off x="1164000" y="1485000"/>
          <a:ext cx="9864000" cy="413122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64000">
                  <a:extLst>
                    <a:ext uri="{9D8B030D-6E8A-4147-A177-3AD203B41FA5}">
                      <a16:colId xmlns:a16="http://schemas.microsoft.com/office/drawing/2014/main" val="932295927"/>
                    </a:ext>
                  </a:extLst>
                </a:gridCol>
                <a:gridCol w="3150000">
                  <a:extLst>
                    <a:ext uri="{9D8B030D-6E8A-4147-A177-3AD203B41FA5}">
                      <a16:colId xmlns:a16="http://schemas.microsoft.com/office/drawing/2014/main" val="2917869319"/>
                    </a:ext>
                  </a:extLst>
                </a:gridCol>
                <a:gridCol w="3150000">
                  <a:extLst>
                    <a:ext uri="{9D8B030D-6E8A-4147-A177-3AD203B41FA5}">
                      <a16:colId xmlns:a16="http://schemas.microsoft.com/office/drawing/2014/main" val="2705079839"/>
                    </a:ext>
                  </a:extLst>
                </a:gridCol>
              </a:tblGrid>
              <a:tr h="6806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 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プレアナウンス時 計画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変更承認時期 計画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7054905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変更承認依頼 提出時期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8856987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製品評価終了　特性評価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8374144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信頼性評価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3234654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変更品サンプル提出時期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月以降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月以降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8027826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変更切替え希望時期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72454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77254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03</a:t>
            </a:r>
            <a:r>
              <a:rPr lang="ja-JP" altLang="en-US" dirty="0"/>
              <a:t>　変更準備・計画　</a:t>
            </a:r>
            <a:r>
              <a:rPr lang="en-US" altLang="ja-JP" dirty="0"/>
              <a:t>–</a:t>
            </a:r>
            <a:r>
              <a:rPr lang="ja-JP" altLang="en-US" dirty="0"/>
              <a:t>変更確認項目</a:t>
            </a:r>
            <a:r>
              <a:rPr lang="en-US" altLang="ja-JP" dirty="0"/>
              <a:t>-</a:t>
            </a:r>
            <a:endParaRPr kumimoji="1" lang="ja-JP" altLang="en-US" dirty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D72E6368-B5D3-4C35-9177-D0E13E4452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675820"/>
              </p:ext>
            </p:extLst>
          </p:nvPr>
        </p:nvGraphicFramePr>
        <p:xfrm>
          <a:off x="984000" y="1268999"/>
          <a:ext cx="10152000" cy="4232159"/>
        </p:xfrm>
        <a:graphic>
          <a:graphicData uri="http://schemas.openxmlformats.org/drawingml/2006/table">
            <a:tbl>
              <a:tblPr/>
              <a:tblGrid>
                <a:gridCol w="2952000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7200000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4964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確認結果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作業標準類、チェックリスト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パッケージ認定・製品認定前に標準類・点検類の整備完了。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作業訓練、資格認定、品質教育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委託先でオペレータ教育・資格認定を従来から実施済み。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設備保全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新規設備の導入なく、委託先の既存保全体制にて運用する。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5703068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不良解析体制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委託先での不具合解析体制を量産前に確立済み。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5320781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検査機器・治工具・ポカヨケ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既存検査機器、治工具を使用し、委託先標準管理にて生産を行う。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7688281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初期流動結果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代表製品にて初期流動を実施し正常な生産を確認済み。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8512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40432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工程チェック</a:t>
            </a:r>
          </a:p>
        </p:txBody>
      </p:sp>
    </p:spTree>
    <p:extLst>
      <p:ext uri="{BB962C8B-B14F-4D97-AF65-F5344CB8AC3E}">
        <p14:creationId xmlns:p14="http://schemas.microsoft.com/office/powerpoint/2010/main" val="41127408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04</a:t>
            </a:r>
            <a:r>
              <a:rPr lang="ja-JP" altLang="en-US" dirty="0"/>
              <a:t>　工程チェック</a:t>
            </a:r>
            <a:endParaRPr kumimoji="1" lang="ja-JP" altLang="en-US" dirty="0"/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B0AF7D9-CE21-448B-BCAA-659DCE6E88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506689"/>
              </p:ext>
            </p:extLst>
          </p:nvPr>
        </p:nvGraphicFramePr>
        <p:xfrm>
          <a:off x="984000" y="1268999"/>
          <a:ext cx="10152000" cy="3675522"/>
        </p:xfrm>
        <a:graphic>
          <a:graphicData uri="http://schemas.openxmlformats.org/drawingml/2006/table">
            <a:tbl>
              <a:tblPr/>
              <a:tblGrid>
                <a:gridCol w="3483828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6668172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105751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確認結果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13090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過去トラ確認結果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[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変更前工程での改善施策の反映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]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工程チェックリスト（過去トラ）　該当工程　○○件　確認済み。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また、改善施策の共有として、評価・技術ミーティングを行い、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委託先のリスク検証の深掘りを実施済み。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13090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品質管理体制確認結果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[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新規採用時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]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車載として新規の採用でないため省略。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61233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変更品評価結果</a:t>
            </a:r>
          </a:p>
        </p:txBody>
      </p:sp>
    </p:spTree>
    <p:extLst>
      <p:ext uri="{BB962C8B-B14F-4D97-AF65-F5344CB8AC3E}">
        <p14:creationId xmlns:p14="http://schemas.microsoft.com/office/powerpoint/2010/main" val="1739347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Contents</a:t>
            </a:r>
            <a:endParaRPr kumimoji="1" lang="ja-JP" altLang="en-US" b="1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2"/>
          </p:nvPr>
        </p:nvSpPr>
        <p:spPr>
          <a:xfrm>
            <a:off x="1320800" y="1332575"/>
            <a:ext cx="8367110" cy="627851"/>
          </a:xfrm>
        </p:spPr>
        <p:txBody>
          <a:bodyPr/>
          <a:lstStyle/>
          <a:p>
            <a:r>
              <a:rPr lang="ja-JP" altLang="en-US" dirty="0"/>
              <a:t>変更内容</a:t>
            </a:r>
            <a:endParaRPr kumimoji="1" lang="ja-JP" alt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16"/>
          </p:nvPr>
        </p:nvSpPr>
        <p:spPr>
          <a:xfrm>
            <a:off x="1320800" y="2332608"/>
            <a:ext cx="8367110" cy="664797"/>
          </a:xfrm>
        </p:spPr>
        <p:txBody>
          <a:bodyPr/>
          <a:lstStyle/>
          <a:p>
            <a:r>
              <a:rPr lang="ja-JP" altLang="en-US" dirty="0"/>
              <a:t>変更点と検証事項の明確化</a:t>
            </a:r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8"/>
          </p:nvPr>
        </p:nvSpPr>
        <p:spPr>
          <a:xfrm>
            <a:off x="1320800" y="3351483"/>
            <a:ext cx="8367110" cy="664797"/>
          </a:xfrm>
        </p:spPr>
        <p:txBody>
          <a:bodyPr/>
          <a:lstStyle/>
          <a:p>
            <a:r>
              <a:rPr lang="ja-JP" altLang="en-US" dirty="0"/>
              <a:t>変更準備・計画</a:t>
            </a:r>
            <a:endParaRPr kumimoji="1"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0"/>
          </p:nvPr>
        </p:nvSpPr>
        <p:spPr>
          <a:xfrm>
            <a:off x="1320800" y="4369620"/>
            <a:ext cx="8367110" cy="664797"/>
          </a:xfrm>
        </p:spPr>
        <p:txBody>
          <a:bodyPr/>
          <a:lstStyle/>
          <a:p>
            <a:r>
              <a:rPr lang="ja-JP" altLang="en-US" dirty="0"/>
              <a:t>工程チェック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>
          <a:xfrm>
            <a:off x="468313" y="1277168"/>
            <a:ext cx="709613" cy="738664"/>
          </a:xfrm>
        </p:spPr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468313" y="2295674"/>
            <a:ext cx="709613" cy="738664"/>
          </a:xfrm>
        </p:spPr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/>
          </p:nvPr>
        </p:nvSpPr>
        <p:spPr>
          <a:xfrm>
            <a:off x="468313" y="3314180"/>
            <a:ext cx="709613" cy="738664"/>
          </a:xfrm>
        </p:spPr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19"/>
          </p:nvPr>
        </p:nvSpPr>
        <p:spPr>
          <a:xfrm>
            <a:off x="468313" y="4332686"/>
            <a:ext cx="709613" cy="738664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/>
              <a:t>04</a:t>
            </a:r>
          </a:p>
        </p:txBody>
      </p:sp>
      <p:sp>
        <p:nvSpPr>
          <p:cNvPr id="11" name="テキスト プレースホルダー 14">
            <a:extLst>
              <a:ext uri="{FF2B5EF4-FFF2-40B4-BE49-F238E27FC236}">
                <a16:creationId xmlns:a16="http://schemas.microsoft.com/office/drawing/2014/main" id="{AB1DF8A1-E899-4633-9F77-8A9EA4C46DC7}"/>
              </a:ext>
            </a:extLst>
          </p:cNvPr>
          <p:cNvSpPr txBox="1">
            <a:spLocks/>
          </p:cNvSpPr>
          <p:nvPr/>
        </p:nvSpPr>
        <p:spPr bwMode="gray">
          <a:xfrm>
            <a:off x="1320800" y="5388125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algn="l" defTabSz="91422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tabLst>
                <a:tab pos="1610933" algn="l"/>
              </a:tabLst>
              <a:defRPr kumimoji="1" lang="ja-JP" altLang="en-US" sz="3200" kern="1200" dirty="0" smtClean="0">
                <a:solidFill>
                  <a:schemeClr val="tx1"/>
                </a:solidFill>
                <a:latin typeface="+mn-ea"/>
                <a:ea typeface="+mn-ea"/>
                <a:cs typeface="Meiryo UI" panose="020B0604030504040204" pitchFamily="50" charset="-128"/>
              </a:defRPr>
            </a:lvl1pPr>
            <a:lvl2pPr marL="1778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415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dirty="0"/>
              <a:t>変更</a:t>
            </a:r>
            <a:r>
              <a:rPr lang="ja-JP" altLang="en-US" dirty="0"/>
              <a:t>品評価結果</a:t>
            </a:r>
            <a:endParaRPr lang="zh-TW" altLang="en-US" dirty="0"/>
          </a:p>
        </p:txBody>
      </p:sp>
      <p:sp>
        <p:nvSpPr>
          <p:cNvPr id="16" name="テキスト プレースホルダー 1">
            <a:extLst>
              <a:ext uri="{FF2B5EF4-FFF2-40B4-BE49-F238E27FC236}">
                <a16:creationId xmlns:a16="http://schemas.microsoft.com/office/drawing/2014/main" id="{9DC991B2-FF37-4C66-AE36-B67F248A1795}"/>
              </a:ext>
            </a:extLst>
          </p:cNvPr>
          <p:cNvSpPr txBox="1">
            <a:spLocks/>
          </p:cNvSpPr>
          <p:nvPr/>
        </p:nvSpPr>
        <p:spPr bwMode="gray">
          <a:xfrm>
            <a:off x="468313" y="5351191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kumimoji="1" lang="ja-JP" altLang="en-US" sz="4000" kern="12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  <a:lvl2pPr marL="1778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415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29541319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変更品評価結果</a:t>
            </a:r>
            <a:endParaRPr kumimoji="1" lang="ja-JP" altLang="en-US" b="1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92893"/>
              </p:ext>
            </p:extLst>
          </p:nvPr>
        </p:nvGraphicFramePr>
        <p:xfrm>
          <a:off x="292325" y="1854140"/>
          <a:ext cx="11607349" cy="314486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155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365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52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98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確認項目　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確認結果　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添付資料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基礎特性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寸法・機械強度・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IPS)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全ての項目で 工程能力 </a:t>
                      </a:r>
                      <a:r>
                        <a:rPr kumimoji="1" lang="en-US" altLang="ja-JP" sz="1600" b="0" dirty="0" err="1">
                          <a:solidFill>
                            <a:schemeClr val="tx1"/>
                          </a:solidFill>
                        </a:rPr>
                        <a:t>Cpk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&gt; 1.67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 であり 問題なし</a:t>
                      </a:r>
                      <a:endParaRPr kumimoji="1" lang="en-US" altLang="ja-JP" sz="1600" b="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～</a:t>
                      </a:r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検査装置・測定システム環境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測定システム解析調査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(MSA)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の結果問題なし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541033"/>
                  </a:ext>
                </a:extLst>
              </a:tr>
              <a:tr h="11853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電気的特性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(DC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AC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EMC)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DC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特性：全ての項目で 工程能力 </a:t>
                      </a:r>
                      <a:r>
                        <a:rPr kumimoji="1" lang="en-US" altLang="ja-JP" sz="1600" b="0" dirty="0" err="1">
                          <a:solidFill>
                            <a:schemeClr val="tx1"/>
                          </a:solidFill>
                        </a:rPr>
                        <a:t>Cpk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 &gt; 1.67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AC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特性：最大動作周波数を比較し問題なし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　　　　（必要に応じて 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SHMOO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図を追記する 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23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ページ参照）　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EMC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特性：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JASO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D019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 を適用して評価の結果、同等で問題なし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～</a:t>
                      </a:r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18580482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信頼性評価・兆候精査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信頼性評価・兆候精査 問題なし　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～</a:t>
                      </a:r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7454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 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変更点の検証結果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DD6C3D1-AC4C-43FF-A245-1AE9C956F4C3}"/>
              </a:ext>
            </a:extLst>
          </p:cNvPr>
          <p:cNvSpPr txBox="1"/>
          <p:nvPr/>
        </p:nvSpPr>
        <p:spPr>
          <a:xfrm>
            <a:off x="696001" y="676593"/>
            <a:ext cx="1797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基礎特性</a:t>
            </a:r>
            <a:r>
              <a:rPr kumimoji="1" lang="en-US" altLang="ja-JP" b="1" dirty="0">
                <a:latin typeface="+mj-ea"/>
                <a:ea typeface="+mj-ea"/>
              </a:rPr>
              <a:t>(</a:t>
            </a:r>
            <a:r>
              <a:rPr kumimoji="1" lang="ja-JP" altLang="en-US" b="1" dirty="0">
                <a:latin typeface="+mj-ea"/>
                <a:ea typeface="+mj-ea"/>
              </a:rPr>
              <a:t>寸法</a:t>
            </a:r>
            <a:r>
              <a:rPr kumimoji="1" lang="en-US" altLang="ja-JP" b="1" dirty="0">
                <a:latin typeface="+mj-ea"/>
                <a:ea typeface="+mj-ea"/>
              </a:rPr>
              <a:t>)</a:t>
            </a:r>
            <a:endParaRPr kumimoji="1" lang="en-US" altLang="ja-JP" b="1" dirty="0">
              <a:latin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3B6C1EE-2514-49D3-8436-11CFD1FBE539}"/>
              </a:ext>
            </a:extLst>
          </p:cNvPr>
          <p:cNvSpPr txBox="1"/>
          <p:nvPr/>
        </p:nvSpPr>
        <p:spPr>
          <a:xfrm>
            <a:off x="496455" y="1076444"/>
            <a:ext cx="35958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+mj-ea"/>
                <a:ea typeface="+mj-ea"/>
              </a:rPr>
              <a:t>・ダイアタッチ・ワイヤボンディング工程</a:t>
            </a:r>
            <a:endParaRPr kumimoji="1" lang="en-US" altLang="ja-JP" sz="1400" b="1" dirty="0">
              <a:latin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8377D10-4148-4335-881A-81D0CFF98319}"/>
              </a:ext>
            </a:extLst>
          </p:cNvPr>
          <p:cNvSpPr txBox="1"/>
          <p:nvPr/>
        </p:nvSpPr>
        <p:spPr>
          <a:xfrm>
            <a:off x="522812" y="3026095"/>
            <a:ext cx="47916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+mj-ea"/>
                <a:ea typeface="+mj-ea"/>
              </a:rPr>
              <a:t>・モールド・めっき・リード加工工程 ー 外形確認結果</a:t>
            </a:r>
            <a:endParaRPr kumimoji="1" lang="en-US" altLang="ja-JP" sz="1400" b="1" dirty="0">
              <a:latin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E01F648-5628-4716-A232-3DA398C48C23}"/>
              </a:ext>
            </a:extLst>
          </p:cNvPr>
          <p:cNvSpPr txBox="1"/>
          <p:nvPr/>
        </p:nvSpPr>
        <p:spPr>
          <a:xfrm>
            <a:off x="6406988" y="1076444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+mj-ea"/>
                <a:ea typeface="+mj-ea"/>
              </a:rPr>
              <a:t>・モールド工程</a:t>
            </a:r>
            <a:endParaRPr kumimoji="1" lang="en-US" altLang="ja-JP" sz="1400" b="1" dirty="0">
              <a:latin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A4DB4A6-88D1-4C05-9832-70484D89341B}"/>
              </a:ext>
            </a:extLst>
          </p:cNvPr>
          <p:cNvSpPr txBox="1"/>
          <p:nvPr/>
        </p:nvSpPr>
        <p:spPr>
          <a:xfrm>
            <a:off x="6364188" y="3612002"/>
            <a:ext cx="24577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+mj-ea"/>
                <a:ea typeface="+mj-ea"/>
              </a:rPr>
              <a:t>・捺印工程 ー 外観確認結果</a:t>
            </a:r>
            <a:endParaRPr kumimoji="1" lang="en-US" altLang="ja-JP" sz="1400" b="1" dirty="0">
              <a:latin typeface="+mj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762D658-0D0A-4008-AB45-71818F064A89}"/>
              </a:ext>
            </a:extLst>
          </p:cNvPr>
          <p:cNvSpPr txBox="1"/>
          <p:nvPr/>
        </p:nvSpPr>
        <p:spPr>
          <a:xfrm>
            <a:off x="6606534" y="1345605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latin typeface="+mj-ea"/>
                <a:ea typeface="+mj-ea"/>
              </a:rPr>
              <a:t>ワイヤー流れ確認結果</a:t>
            </a:r>
            <a:endParaRPr kumimoji="1" lang="en-US" altLang="ja-JP" sz="1200" b="1" dirty="0">
              <a:latin typeface="+mj-ea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2E45C382-7BDB-478D-BF9D-FC33571A37E5}"/>
              </a:ext>
            </a:extLst>
          </p:cNvPr>
          <p:cNvSpPr/>
          <p:nvPr/>
        </p:nvSpPr>
        <p:spPr>
          <a:xfrm>
            <a:off x="9160980" y="3765891"/>
            <a:ext cx="1939825" cy="186407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Marking photo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85AE957-4BB3-42AA-AA98-C45F07EF2A36}"/>
              </a:ext>
            </a:extLst>
          </p:cNvPr>
          <p:cNvSpPr/>
          <p:nvPr/>
        </p:nvSpPr>
        <p:spPr>
          <a:xfrm>
            <a:off x="9160980" y="1230333"/>
            <a:ext cx="1939825" cy="186407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X-ray image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2" name="表 3">
            <a:extLst>
              <a:ext uri="{FF2B5EF4-FFF2-40B4-BE49-F238E27FC236}">
                <a16:creationId xmlns:a16="http://schemas.microsoft.com/office/drawing/2014/main" id="{01CBE627-AD07-4CC1-A3B5-9E4418FF9E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934367"/>
              </p:ext>
            </p:extLst>
          </p:nvPr>
        </p:nvGraphicFramePr>
        <p:xfrm>
          <a:off x="696001" y="1395199"/>
          <a:ext cx="5342869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9510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614311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383822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761379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953847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271577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項目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Cpk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271577">
                <a:tc rowSpan="2">
                  <a:txBody>
                    <a:bodyPr/>
                    <a:lstStyle/>
                    <a:p>
                      <a:r>
                        <a:rPr kumimoji="1" lang="ja-JP" altLang="en-US" sz="1200" dirty="0"/>
                        <a:t>ダイアタッチ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ダイ付け材濡れ面積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Cpk</a:t>
                      </a:r>
                      <a:r>
                        <a:rPr kumimoji="1" lang="en-US" altLang="ja-JP" sz="1200" dirty="0"/>
                        <a:t>&gt;1.67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271577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這い上がり量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5043954"/>
                  </a:ext>
                </a:extLst>
              </a:tr>
              <a:tr h="271577">
                <a:tc rowSpan="2"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ワイヤボンディング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ワイヤボールサイズ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271577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ワイヤループ高さ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</a:tbl>
          </a:graphicData>
        </a:graphic>
      </p:graphicFrame>
      <p:graphicFrame>
        <p:nvGraphicFramePr>
          <p:cNvPr id="25" name="表 3">
            <a:extLst>
              <a:ext uri="{FF2B5EF4-FFF2-40B4-BE49-F238E27FC236}">
                <a16:creationId xmlns:a16="http://schemas.microsoft.com/office/drawing/2014/main" id="{1CAF727B-970A-4E80-BE21-756BFBC0CB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355903"/>
              </p:ext>
            </p:extLst>
          </p:nvPr>
        </p:nvGraphicFramePr>
        <p:xfrm>
          <a:off x="681847" y="3346938"/>
          <a:ext cx="4473625" cy="1645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74577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383822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761379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953847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260036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項目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Cpk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260036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パッケージ長さ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Cpk</a:t>
                      </a:r>
                      <a:r>
                        <a:rPr kumimoji="1" lang="en-US" altLang="ja-JP" sz="1200" dirty="0"/>
                        <a:t>&gt;1.67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260036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パッケージ幅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5043954"/>
                  </a:ext>
                </a:extLst>
              </a:tr>
              <a:tr h="260036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コプラナリティ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260036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スタンドオフ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260036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めっき厚さ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8398318"/>
                  </a:ext>
                </a:extLst>
              </a:tr>
            </a:tbl>
          </a:graphicData>
        </a:graphic>
      </p:graphicFrame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E977960-5FD5-4BAD-9E09-F39FFF612473}"/>
              </a:ext>
            </a:extLst>
          </p:cNvPr>
          <p:cNvSpPr txBox="1"/>
          <p:nvPr/>
        </p:nvSpPr>
        <p:spPr>
          <a:xfrm>
            <a:off x="6533659" y="1727553"/>
            <a:ext cx="188865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判定基準：</a:t>
            </a:r>
            <a:r>
              <a:rPr lang="en-US" altLang="ja-JP" sz="12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観察結果：</a:t>
            </a:r>
            <a:r>
              <a:rPr lang="en-US" altLang="ja-JP" sz="12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(n=xx)</a:t>
            </a:r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400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9AEFE13-489F-40BC-A720-26471AFC6652}"/>
              </a:ext>
            </a:extLst>
          </p:cNvPr>
          <p:cNvSpPr txBox="1"/>
          <p:nvPr/>
        </p:nvSpPr>
        <p:spPr>
          <a:xfrm>
            <a:off x="6594185" y="4263111"/>
            <a:ext cx="188865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判定基準：</a:t>
            </a:r>
            <a:r>
              <a:rPr lang="en-US" altLang="ja-JP" sz="12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観察結果：</a:t>
            </a:r>
            <a:r>
              <a:rPr lang="en-US" altLang="ja-JP" sz="12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(n=xx)</a:t>
            </a:r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15811" y="5345303"/>
            <a:ext cx="4539661" cy="749812"/>
          </a:xfrm>
          <a:prstGeom prst="rect">
            <a:avLst/>
          </a:prstGeom>
          <a:noFill/>
          <a:ln>
            <a:solidFill>
              <a:srgbClr val="0070C0"/>
            </a:solidFill>
            <a:prstDash val="dash"/>
          </a:ln>
        </p:spPr>
        <p:txBody>
          <a:bodyPr wrap="square" lIns="36000" tIns="36000" rIns="0" bIns="36000" rtlCol="0">
            <a:spAutoFit/>
          </a:bodyPr>
          <a:lstStyle/>
          <a:p>
            <a: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以下のような、指数等によるエビデンスを示すことを推奨</a:t>
            </a:r>
            <a:b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『 </a:t>
            </a:r>
            <a:r>
              <a:rPr lang="ja-JP" altLang="en-US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製品仕様を満たすために、変更前後の製造基準値が設定され、</a:t>
            </a:r>
            <a:b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 製造工程の出来映えの分布が、製造基準値に対して</a:t>
            </a:r>
            <a:b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 余裕度を確保できていること。</a:t>
            </a:r>
            <a: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』</a:t>
            </a:r>
            <a:r>
              <a:rPr lang="ja-JP" altLang="en-US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ex.</a:t>
            </a:r>
            <a:r>
              <a:rPr lang="ja-JP" altLang="en-US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工程変更前後の工程能力で比較）</a:t>
            </a:r>
          </a:p>
        </p:txBody>
      </p:sp>
    </p:spTree>
    <p:extLst>
      <p:ext uri="{BB962C8B-B14F-4D97-AF65-F5344CB8AC3E}">
        <p14:creationId xmlns:p14="http://schemas.microsoft.com/office/powerpoint/2010/main" val="14292374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 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変更点の検証結果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EB5E254-05E8-4EF4-A18B-0E1D0DEE8B2C}"/>
              </a:ext>
            </a:extLst>
          </p:cNvPr>
          <p:cNvSpPr txBox="1"/>
          <p:nvPr/>
        </p:nvSpPr>
        <p:spPr>
          <a:xfrm>
            <a:off x="741000" y="1015993"/>
            <a:ext cx="2489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基礎特性</a:t>
            </a:r>
            <a:r>
              <a:rPr kumimoji="1" lang="en-US" altLang="ja-JP" b="1" dirty="0">
                <a:latin typeface="+mj-ea"/>
                <a:ea typeface="+mj-ea"/>
              </a:rPr>
              <a:t>(</a:t>
            </a:r>
            <a:r>
              <a:rPr kumimoji="1" lang="ja-JP" altLang="en-US" b="1" dirty="0">
                <a:latin typeface="+mj-ea"/>
                <a:ea typeface="+mj-ea"/>
              </a:rPr>
              <a:t>機械的強度</a:t>
            </a:r>
            <a:r>
              <a:rPr kumimoji="1" lang="en-US" altLang="ja-JP" b="1" dirty="0">
                <a:latin typeface="+mj-ea"/>
                <a:ea typeface="+mj-ea"/>
              </a:rPr>
              <a:t>)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10" name="表 3">
            <a:extLst>
              <a:ext uri="{FF2B5EF4-FFF2-40B4-BE49-F238E27FC236}">
                <a16:creationId xmlns:a16="http://schemas.microsoft.com/office/drawing/2014/main" id="{ACC007FD-169F-43E5-8B46-B634DAA908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063177"/>
              </p:ext>
            </p:extLst>
          </p:nvPr>
        </p:nvGraphicFramePr>
        <p:xfrm>
          <a:off x="696001" y="1385325"/>
          <a:ext cx="5342869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9510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614311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383822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761379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953847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項目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Cpk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ダイアタッチ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ダイシア強度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Cpk</a:t>
                      </a:r>
                      <a:r>
                        <a:rPr kumimoji="1" lang="en-US" altLang="ja-JP" sz="1200" dirty="0"/>
                        <a:t>&gt;1.67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ワイヤボンディング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ワイヤプル強度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ボールシア強度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8F02BB-6AFC-484C-A786-E211BB85750C}"/>
              </a:ext>
            </a:extLst>
          </p:cNvPr>
          <p:cNvSpPr txBox="1"/>
          <p:nvPr/>
        </p:nvSpPr>
        <p:spPr>
          <a:xfrm>
            <a:off x="741000" y="3658699"/>
            <a:ext cx="3261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測定システム解析調査：</a:t>
            </a:r>
            <a:r>
              <a:rPr kumimoji="1" lang="en-US" altLang="ja-JP" b="1" dirty="0">
                <a:latin typeface="+mj-ea"/>
                <a:ea typeface="+mj-ea"/>
              </a:rPr>
              <a:t>MSA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16" name="表 3">
            <a:extLst>
              <a:ext uri="{FF2B5EF4-FFF2-40B4-BE49-F238E27FC236}">
                <a16:creationId xmlns:a16="http://schemas.microsoft.com/office/drawing/2014/main" id="{BB720E7E-64AA-4760-9655-C3C89897E5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493804"/>
              </p:ext>
            </p:extLst>
          </p:nvPr>
        </p:nvGraphicFramePr>
        <p:xfrm>
          <a:off x="696001" y="3989316"/>
          <a:ext cx="7804532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9510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614311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501422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569156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490133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ゲージ名称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特性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%GRR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ワイヤボンディング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ワイヤプル装置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ワイヤプル強度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</a:t>
                      </a:r>
                      <a:r>
                        <a:rPr kumimoji="1" lang="en-US" altLang="ja-JP" sz="1200" dirty="0"/>
                        <a:t>%</a:t>
                      </a:r>
                      <a:endParaRPr kumimoji="1" lang="ja-JP" altLang="en-US" sz="12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%GRR&lt;10%</a:t>
                      </a:r>
                      <a:endParaRPr kumimoji="1" lang="ja-JP" altLang="en-US" sz="1200" dirty="0"/>
                    </a:p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ボールシア装置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ボールシア強度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</a:t>
                      </a:r>
                      <a:r>
                        <a:rPr kumimoji="1" lang="en-US" altLang="ja-JP" sz="1200" dirty="0"/>
                        <a:t>%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めっき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蛍光</a:t>
                      </a:r>
                      <a:r>
                        <a:rPr kumimoji="1" lang="en-US" altLang="ja-JP" sz="1200" dirty="0"/>
                        <a:t>X</a:t>
                      </a:r>
                      <a:r>
                        <a:rPr kumimoji="1" lang="ja-JP" altLang="en-US" sz="1200" dirty="0"/>
                        <a:t>線装置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めっき厚さ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</a:t>
                      </a:r>
                      <a:r>
                        <a:rPr kumimoji="1" lang="en-US" altLang="ja-JP" sz="1200" dirty="0"/>
                        <a:t>%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%GRR&lt;10%</a:t>
                      </a:r>
                      <a:endParaRPr kumimoji="1" lang="ja-JP" altLang="en-US" sz="1200" dirty="0"/>
                    </a:p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75939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65930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F59EFC7-AED0-4ED1-ADD3-156712FD9D16}"/>
              </a:ext>
            </a:extLst>
          </p:cNvPr>
          <p:cNvSpPr txBox="1"/>
          <p:nvPr/>
        </p:nvSpPr>
        <p:spPr>
          <a:xfrm>
            <a:off x="744354" y="862532"/>
            <a:ext cx="2372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b="1" dirty="0">
                <a:latin typeface="+mj-ea"/>
                <a:ea typeface="+mj-ea"/>
              </a:rPr>
              <a:t>電気的特性：</a:t>
            </a:r>
            <a:r>
              <a:rPr kumimoji="1" lang="en-US" altLang="zh-TW" b="1" dirty="0">
                <a:latin typeface="+mj-ea"/>
                <a:ea typeface="+mj-ea"/>
              </a:rPr>
              <a:t>DC</a:t>
            </a:r>
            <a:r>
              <a:rPr kumimoji="1" lang="zh-TW" altLang="en-US" b="1" dirty="0">
                <a:latin typeface="+mj-ea"/>
                <a:ea typeface="+mj-ea"/>
              </a:rPr>
              <a:t>特性</a:t>
            </a:r>
            <a:endParaRPr kumimoji="1" lang="en-US" altLang="ja-JP" b="1" dirty="0">
              <a:latin typeface="+mj-ea"/>
              <a:ea typeface="+mj-ea"/>
            </a:endParaRPr>
          </a:p>
        </p:txBody>
      </p:sp>
      <p:graphicFrame>
        <p:nvGraphicFramePr>
          <p:cNvPr id="7" name="表 3">
            <a:extLst>
              <a:ext uri="{FF2B5EF4-FFF2-40B4-BE49-F238E27FC236}">
                <a16:creationId xmlns:a16="http://schemas.microsoft.com/office/drawing/2014/main" id="{792443E4-0C90-4698-9D52-792559BCBA18}"/>
              </a:ext>
            </a:extLst>
          </p:cNvPr>
          <p:cNvGraphicFramePr>
            <a:graphicFrameLocks noGrp="1"/>
          </p:cNvGraphicFramePr>
          <p:nvPr/>
        </p:nvGraphicFramePr>
        <p:xfrm>
          <a:off x="1646222" y="1196752"/>
          <a:ext cx="8197689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2044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241777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296268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Parameter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symbol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Conditions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Cpk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High level input voltage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VIH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CMOS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Cpk</a:t>
                      </a:r>
                      <a:r>
                        <a:rPr kumimoji="1" lang="en-US" altLang="ja-JP" sz="1200" dirty="0"/>
                        <a:t>&gt;1.67</a:t>
                      </a:r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Low level input voltage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VIL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CMOS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High level output voltage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VOH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IOH = -5mA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Low level output voltage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VOL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IOH = -5mA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342384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7DC18ED-7190-485F-A5FD-4D21AC1EB18C}"/>
              </a:ext>
            </a:extLst>
          </p:cNvPr>
          <p:cNvSpPr txBox="1"/>
          <p:nvPr/>
        </p:nvSpPr>
        <p:spPr>
          <a:xfrm>
            <a:off x="740999" y="3189635"/>
            <a:ext cx="4065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電気的特性：</a:t>
            </a:r>
            <a:r>
              <a:rPr kumimoji="1" lang="en-US" altLang="zh-TW" b="1" dirty="0">
                <a:latin typeface="+mj-ea"/>
                <a:ea typeface="+mj-ea"/>
              </a:rPr>
              <a:t> DC</a:t>
            </a:r>
            <a:r>
              <a:rPr kumimoji="1" lang="zh-TW" altLang="en-US" b="1" dirty="0">
                <a:latin typeface="+mj-ea"/>
                <a:ea typeface="+mj-ea"/>
              </a:rPr>
              <a:t>特性</a:t>
            </a:r>
            <a:r>
              <a:rPr kumimoji="1" lang="ja-JP" altLang="en-US" b="1" dirty="0">
                <a:latin typeface="+mj-ea"/>
                <a:ea typeface="+mj-ea"/>
              </a:rPr>
              <a:t>（リーク特性）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9" name="表 3">
            <a:extLst>
              <a:ext uri="{FF2B5EF4-FFF2-40B4-BE49-F238E27FC236}">
                <a16:creationId xmlns:a16="http://schemas.microsoft.com/office/drawing/2014/main" id="{2F478730-921E-4AAF-9C44-F4983BDE8EBC}"/>
              </a:ext>
            </a:extLst>
          </p:cNvPr>
          <p:cNvGraphicFramePr>
            <a:graphicFrameLocks noGrp="1"/>
          </p:cNvGraphicFramePr>
          <p:nvPr/>
        </p:nvGraphicFramePr>
        <p:xfrm>
          <a:off x="1671385" y="3498539"/>
          <a:ext cx="8197689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2044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241777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296268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Parameter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symbol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Conditions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Cpk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kumimoji="1" lang="en-US" altLang="ja-JP" sz="1200" dirty="0"/>
                        <a:t>Input leakage current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200" dirty="0"/>
                        <a:t>ILIH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VI = REGVCC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Cpk</a:t>
                      </a:r>
                      <a:r>
                        <a:rPr kumimoji="1" lang="en-US" altLang="ja-JP" sz="1200" dirty="0"/>
                        <a:t>&gt;1.67</a:t>
                      </a:r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VI = EVCC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200" dirty="0"/>
                        <a:t>ILIL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VI = 0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VI = 0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34238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5BD4BA4-3220-7A11-6100-D1BAE7B44BC0}"/>
              </a:ext>
            </a:extLst>
          </p:cNvPr>
          <p:cNvSpPr txBox="1"/>
          <p:nvPr/>
        </p:nvSpPr>
        <p:spPr>
          <a:xfrm>
            <a:off x="748720" y="5524812"/>
            <a:ext cx="2359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b="1" dirty="0">
                <a:latin typeface="+mj-ea"/>
                <a:ea typeface="+mj-ea"/>
              </a:rPr>
              <a:t>電気的特性：</a:t>
            </a:r>
            <a:r>
              <a:rPr lang="en-US" altLang="ja-JP" b="1" dirty="0">
                <a:latin typeface="+mj-ea"/>
                <a:ea typeface="+mj-ea"/>
              </a:rPr>
              <a:t>A</a:t>
            </a:r>
            <a:r>
              <a:rPr kumimoji="1" lang="en-US" altLang="zh-TW" b="1" dirty="0">
                <a:latin typeface="+mj-ea"/>
                <a:ea typeface="+mj-ea"/>
              </a:rPr>
              <a:t>C</a:t>
            </a:r>
            <a:r>
              <a:rPr kumimoji="1" lang="zh-TW" altLang="en-US" b="1" dirty="0">
                <a:latin typeface="+mj-ea"/>
                <a:ea typeface="+mj-ea"/>
              </a:rPr>
              <a:t>特性</a:t>
            </a:r>
            <a:endParaRPr kumimoji="1" lang="en-US" altLang="ja-JP" b="1" dirty="0">
              <a:latin typeface="+mj-ea"/>
              <a:ea typeface="+mj-ea"/>
            </a:endParaRPr>
          </a:p>
        </p:txBody>
      </p:sp>
      <p:graphicFrame>
        <p:nvGraphicFramePr>
          <p:cNvPr id="5" name="表 3">
            <a:extLst>
              <a:ext uri="{FF2B5EF4-FFF2-40B4-BE49-F238E27FC236}">
                <a16:creationId xmlns:a16="http://schemas.microsoft.com/office/drawing/2014/main" id="{7786BA0C-7BA0-2D3C-FF4A-D0333BFC7839}"/>
              </a:ext>
            </a:extLst>
          </p:cNvPr>
          <p:cNvGraphicFramePr>
            <a:graphicFrameLocks noGrp="1"/>
          </p:cNvGraphicFramePr>
          <p:nvPr/>
        </p:nvGraphicFramePr>
        <p:xfrm>
          <a:off x="1671384" y="5822405"/>
          <a:ext cx="8197689" cy="7585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2044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982412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681765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296268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87712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symbol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Conditions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従来品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変更品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製品規格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最大動作周波数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ｆ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Ta=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    ℃／</a:t>
                      </a:r>
                      <a:r>
                        <a:rPr kumimoji="1" lang="en-US" altLang="ja-JP" sz="1200" dirty="0" err="1">
                          <a:solidFill>
                            <a:schemeClr val="tx1"/>
                          </a:solidFill>
                        </a:rPr>
                        <a:t>Vcc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=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　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V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xx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MHz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xx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MHz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○○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MHz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82313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F59EFC7-AED0-4ED1-ADD3-156712FD9D16}"/>
              </a:ext>
            </a:extLst>
          </p:cNvPr>
          <p:cNvSpPr txBox="1"/>
          <p:nvPr/>
        </p:nvSpPr>
        <p:spPr>
          <a:xfrm>
            <a:off x="741000" y="1054708"/>
            <a:ext cx="11259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b="1" dirty="0">
                <a:latin typeface="+mj-ea"/>
                <a:ea typeface="+mj-ea"/>
              </a:rPr>
              <a:t>電気的特性</a:t>
            </a:r>
            <a:r>
              <a:rPr kumimoji="1" lang="ja-JP" altLang="en-US" b="1" dirty="0">
                <a:latin typeface="+mj-ea"/>
                <a:ea typeface="+mj-ea"/>
              </a:rPr>
              <a:t>（</a:t>
            </a:r>
            <a:r>
              <a:rPr lang="en-US" altLang="ja-JP" b="1" dirty="0">
                <a:latin typeface="+mj-ea"/>
                <a:ea typeface="+mj-ea"/>
              </a:rPr>
              <a:t>A</a:t>
            </a:r>
            <a:r>
              <a:rPr kumimoji="1" lang="en-US" altLang="zh-TW" b="1" dirty="0">
                <a:latin typeface="+mj-ea"/>
                <a:ea typeface="+mj-ea"/>
              </a:rPr>
              <a:t>C</a:t>
            </a:r>
            <a:r>
              <a:rPr kumimoji="1" lang="zh-TW" altLang="en-US" b="1" dirty="0">
                <a:latin typeface="+mj-ea"/>
                <a:ea typeface="+mj-ea"/>
              </a:rPr>
              <a:t>特性</a:t>
            </a:r>
            <a:r>
              <a:rPr kumimoji="1" lang="ja-JP" altLang="en-US" b="1" dirty="0">
                <a:latin typeface="+mj-ea"/>
                <a:ea typeface="+mj-ea"/>
              </a:rPr>
              <a:t>）：</a:t>
            </a:r>
            <a:r>
              <a:rPr kumimoji="1" lang="en-US" altLang="ja-JP" b="1" dirty="0">
                <a:latin typeface="+mj-ea"/>
                <a:ea typeface="+mj-ea"/>
              </a:rPr>
              <a:t>Ta=</a:t>
            </a:r>
            <a:r>
              <a:rPr lang="ja-JP" altLang="en-US" b="1" dirty="0">
                <a:latin typeface="+mj-ea"/>
                <a:ea typeface="+mj-ea"/>
              </a:rPr>
              <a:t>〇〇℃</a:t>
            </a:r>
            <a:r>
              <a:rPr lang="en-US" altLang="ja-JP" b="1" dirty="0">
                <a:latin typeface="+mj-ea"/>
                <a:ea typeface="+mj-ea"/>
              </a:rPr>
              <a:t>/V</a:t>
            </a:r>
            <a:r>
              <a:rPr lang="ja-JP" altLang="en-US" b="1" dirty="0">
                <a:latin typeface="+mj-ea"/>
                <a:ea typeface="+mj-ea"/>
              </a:rPr>
              <a:t>㏄</a:t>
            </a:r>
            <a:r>
              <a:rPr lang="en-US" altLang="ja-JP" b="1" dirty="0">
                <a:latin typeface="+mj-ea"/>
                <a:ea typeface="+mj-ea"/>
              </a:rPr>
              <a:t>=</a:t>
            </a:r>
            <a:r>
              <a:rPr lang="en-US" altLang="ja-JP" b="1" dirty="0" err="1">
                <a:latin typeface="+mj-ea"/>
                <a:ea typeface="+mj-ea"/>
              </a:rPr>
              <a:t>xxV</a:t>
            </a:r>
            <a:r>
              <a:rPr lang="ja-JP" altLang="en-US" b="1" dirty="0">
                <a:latin typeface="+mj-ea"/>
                <a:ea typeface="+mj-ea"/>
              </a:rPr>
              <a:t>での最大</a:t>
            </a:r>
            <a:r>
              <a:rPr kumimoji="1" lang="ja-JP" altLang="en-US" b="1" dirty="0">
                <a:latin typeface="+mj-ea"/>
                <a:ea typeface="+mj-ea"/>
              </a:rPr>
              <a:t>動作周波数は 従来品 </a:t>
            </a:r>
            <a:r>
              <a:rPr kumimoji="1" lang="en-US" altLang="ja-JP" b="1" dirty="0" err="1">
                <a:latin typeface="+mj-ea"/>
                <a:ea typeface="+mj-ea"/>
              </a:rPr>
              <a:t>xxMHz</a:t>
            </a:r>
            <a:r>
              <a:rPr kumimoji="1" lang="ja-JP" altLang="en-US" b="1" dirty="0">
                <a:latin typeface="+mj-ea"/>
                <a:ea typeface="+mj-ea"/>
              </a:rPr>
              <a:t>、変更品</a:t>
            </a:r>
            <a:r>
              <a:rPr kumimoji="1" lang="en-US" altLang="ja-JP" b="1" dirty="0" err="1">
                <a:latin typeface="+mj-ea"/>
                <a:ea typeface="+mj-ea"/>
              </a:rPr>
              <a:t>xxMHz</a:t>
            </a:r>
            <a:r>
              <a:rPr kumimoji="1" lang="ja-JP" altLang="en-US" b="1" dirty="0">
                <a:latin typeface="+mj-ea"/>
                <a:ea typeface="+mj-ea"/>
              </a:rPr>
              <a:t>で</a:t>
            </a:r>
            <a:endParaRPr kumimoji="1"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　　　　　　　  　</a:t>
            </a:r>
            <a:r>
              <a:rPr kumimoji="1" lang="ja-JP" altLang="en-US" b="1" dirty="0">
                <a:latin typeface="+mj-ea"/>
                <a:ea typeface="+mj-ea"/>
              </a:rPr>
              <a:t>問題なし　（詳細は以下の</a:t>
            </a:r>
            <a:r>
              <a:rPr lang="en-US" altLang="ja-JP" b="1" dirty="0">
                <a:latin typeface="+mj-ea"/>
                <a:ea typeface="+mj-ea"/>
              </a:rPr>
              <a:t>shmoo</a:t>
            </a:r>
            <a:r>
              <a:rPr lang="ja-JP" altLang="en-US" b="1" dirty="0">
                <a:latin typeface="+mj-ea"/>
                <a:ea typeface="+mj-ea"/>
              </a:rPr>
              <a:t>図を参照）</a:t>
            </a:r>
            <a:endParaRPr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</a:t>
            </a:r>
            <a:r>
              <a:rPr kumimoji="1" lang="ja-JP" altLang="en-US" b="1" dirty="0">
                <a:latin typeface="+mj-ea"/>
                <a:ea typeface="+mj-ea"/>
              </a:rPr>
              <a:t>　　　　　　　　</a:t>
            </a:r>
            <a:r>
              <a:rPr lang="ja-JP" altLang="en-US" b="1" dirty="0">
                <a:latin typeface="+mj-ea"/>
                <a:ea typeface="+mj-ea"/>
              </a:rPr>
              <a:t>　　　　　　　　　　</a:t>
            </a:r>
            <a:r>
              <a:rPr kumimoji="1" lang="ja-JP" altLang="en-US" b="1" dirty="0">
                <a:latin typeface="+mj-ea"/>
                <a:ea typeface="+mj-ea"/>
              </a:rPr>
              <a:t>　</a:t>
            </a:r>
            <a:endParaRPr kumimoji="1" lang="en-US" altLang="ja-JP" b="1" dirty="0">
              <a:latin typeface="+mj-ea"/>
              <a:ea typeface="+mj-ea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0B399D5-2DBC-5E19-006E-115064CBE198}"/>
              </a:ext>
            </a:extLst>
          </p:cNvPr>
          <p:cNvSpPr/>
          <p:nvPr/>
        </p:nvSpPr>
        <p:spPr>
          <a:xfrm>
            <a:off x="6096000" y="2122415"/>
            <a:ext cx="4730045" cy="368007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電圧</a:t>
            </a:r>
            <a:r>
              <a:rPr lang="en-US" altLang="ja-JP" b="1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周波数特性 </a:t>
            </a:r>
            <a:r>
              <a:rPr lang="en-US" altLang="ja-JP" b="1" dirty="0">
                <a:solidFill>
                  <a:schemeClr val="tx1"/>
                </a:solidFill>
                <a:latin typeface="+mj-ea"/>
                <a:ea typeface="+mj-ea"/>
              </a:rPr>
              <a:t>shmoo</a:t>
            </a:r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図など</a:t>
            </a:r>
            <a:endParaRPr lang="en-US" altLang="ja-JP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0BBBE18-E9E4-0B4D-25AD-7412519ED2FB}"/>
              </a:ext>
            </a:extLst>
          </p:cNvPr>
          <p:cNvSpPr/>
          <p:nvPr/>
        </p:nvSpPr>
        <p:spPr>
          <a:xfrm>
            <a:off x="911424" y="2122415"/>
            <a:ext cx="4730045" cy="368007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電圧</a:t>
            </a:r>
            <a:r>
              <a:rPr lang="en-US" altLang="ja-JP" b="1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周波数特性 </a:t>
            </a:r>
            <a:r>
              <a:rPr lang="en-US" altLang="ja-JP" b="1" dirty="0">
                <a:solidFill>
                  <a:schemeClr val="tx1"/>
                </a:solidFill>
                <a:latin typeface="+mj-ea"/>
                <a:ea typeface="+mj-ea"/>
              </a:rPr>
              <a:t>shmoo</a:t>
            </a:r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図など</a:t>
            </a:r>
            <a:endParaRPr lang="en-US" altLang="ja-JP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98B0C3A-264F-992D-E145-0549292C98C0}"/>
              </a:ext>
            </a:extLst>
          </p:cNvPr>
          <p:cNvSpPr txBox="1"/>
          <p:nvPr/>
        </p:nvSpPr>
        <p:spPr>
          <a:xfrm>
            <a:off x="1559496" y="5877272"/>
            <a:ext cx="3823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従来品の</a:t>
            </a:r>
            <a:r>
              <a:rPr lang="en-US" altLang="ja-JP" b="1" dirty="0">
                <a:latin typeface="+mj-ea"/>
                <a:ea typeface="+mj-ea"/>
              </a:rPr>
              <a:t>AC</a:t>
            </a:r>
            <a:r>
              <a:rPr lang="ja-JP" altLang="en-US" b="1" dirty="0">
                <a:latin typeface="+mj-ea"/>
                <a:ea typeface="+mj-ea"/>
              </a:rPr>
              <a:t>特性例（</a:t>
            </a:r>
            <a:r>
              <a:rPr kumimoji="1" lang="en-US" altLang="ja-JP" b="1" dirty="0">
                <a:latin typeface="+mj-ea"/>
                <a:ea typeface="+mj-ea"/>
              </a:rPr>
              <a:t> Ta=</a:t>
            </a:r>
            <a:r>
              <a:rPr lang="ja-JP" altLang="en-US" b="1" dirty="0">
                <a:latin typeface="+mj-ea"/>
                <a:ea typeface="+mj-ea"/>
              </a:rPr>
              <a:t>〇〇℃）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1AA6AE-EDDE-7D1E-D01A-8FDC814A9D05}"/>
              </a:ext>
            </a:extLst>
          </p:cNvPr>
          <p:cNvSpPr txBox="1"/>
          <p:nvPr/>
        </p:nvSpPr>
        <p:spPr>
          <a:xfrm>
            <a:off x="6600056" y="5877272"/>
            <a:ext cx="3823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変更品の</a:t>
            </a:r>
            <a:r>
              <a:rPr lang="en-US" altLang="ja-JP" b="1" dirty="0">
                <a:latin typeface="+mj-ea"/>
                <a:ea typeface="+mj-ea"/>
              </a:rPr>
              <a:t>AC</a:t>
            </a:r>
            <a:r>
              <a:rPr lang="ja-JP" altLang="en-US" b="1" dirty="0">
                <a:latin typeface="+mj-ea"/>
                <a:ea typeface="+mj-ea"/>
              </a:rPr>
              <a:t>特性例（</a:t>
            </a:r>
            <a:r>
              <a:rPr kumimoji="1" lang="en-US" altLang="ja-JP" b="1" dirty="0">
                <a:latin typeface="+mj-ea"/>
                <a:ea typeface="+mj-ea"/>
              </a:rPr>
              <a:t> Ta=</a:t>
            </a:r>
            <a:r>
              <a:rPr lang="ja-JP" altLang="en-US" b="1" dirty="0">
                <a:latin typeface="+mj-ea"/>
                <a:ea typeface="+mj-ea"/>
              </a:rPr>
              <a:t>〇〇℃）</a:t>
            </a:r>
            <a:endParaRPr kumimoji="1" lang="en-US" altLang="ja-JP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29739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BDE7664-F03E-4A8E-BEDF-015EA2DAEC42}"/>
              </a:ext>
            </a:extLst>
          </p:cNvPr>
          <p:cNvSpPr txBox="1"/>
          <p:nvPr/>
        </p:nvSpPr>
        <p:spPr>
          <a:xfrm>
            <a:off x="1029179" y="5910817"/>
            <a:ext cx="4068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150Ω</a:t>
            </a:r>
            <a:r>
              <a:rPr lang="ja-JP" altLang="en-US" b="1" dirty="0">
                <a:latin typeface="+mj-ea"/>
                <a:ea typeface="+mj-ea"/>
              </a:rPr>
              <a:t>法によるエミッション特性比較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F3D3103-4803-47DB-98EB-FA4B55DD5839}"/>
              </a:ext>
            </a:extLst>
          </p:cNvPr>
          <p:cNvSpPr txBox="1"/>
          <p:nvPr/>
        </p:nvSpPr>
        <p:spPr>
          <a:xfrm>
            <a:off x="6426650" y="5910817"/>
            <a:ext cx="3873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DPI</a:t>
            </a:r>
            <a:r>
              <a:rPr lang="ja-JP" altLang="en-US" b="1" dirty="0">
                <a:latin typeface="+mj-ea"/>
                <a:ea typeface="+mj-ea"/>
              </a:rPr>
              <a:t>法によるイミュニティ特性比較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786E7CB-DEC8-4BC9-A49E-BE97B4F0F65E}"/>
              </a:ext>
            </a:extLst>
          </p:cNvPr>
          <p:cNvSpPr txBox="1"/>
          <p:nvPr/>
        </p:nvSpPr>
        <p:spPr>
          <a:xfrm>
            <a:off x="705349" y="947183"/>
            <a:ext cx="11068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電気的特性</a:t>
            </a:r>
            <a:r>
              <a:rPr lang="en-US" altLang="ja-JP" b="1" dirty="0">
                <a:latin typeface="+mj-ea"/>
                <a:ea typeface="+mj-ea"/>
              </a:rPr>
              <a:t>(EMC</a:t>
            </a:r>
            <a:r>
              <a:rPr lang="ja-JP" altLang="en-US" b="1" dirty="0">
                <a:latin typeface="+mj-ea"/>
                <a:ea typeface="+mj-ea"/>
              </a:rPr>
              <a:t>等価性評価</a:t>
            </a:r>
            <a:r>
              <a:rPr lang="en-US" altLang="ja-JP" b="1" dirty="0">
                <a:latin typeface="+mj-ea"/>
                <a:ea typeface="+mj-ea"/>
              </a:rPr>
              <a:t>)</a:t>
            </a:r>
            <a:r>
              <a:rPr lang="ja-JP" altLang="en-US" b="1" dirty="0">
                <a:latin typeface="+mj-ea"/>
                <a:ea typeface="+mj-ea"/>
              </a:rPr>
              <a:t>： </a:t>
            </a:r>
            <a:r>
              <a:rPr lang="en-US" altLang="ja-JP" b="1" dirty="0">
                <a:latin typeface="+mj-ea"/>
                <a:ea typeface="+mj-ea"/>
              </a:rPr>
              <a:t>JASO</a:t>
            </a:r>
            <a:r>
              <a:rPr lang="ja-JP" altLang="en-US" b="1" dirty="0">
                <a:latin typeface="+mj-ea"/>
                <a:ea typeface="+mj-ea"/>
              </a:rPr>
              <a:t>規格 </a:t>
            </a:r>
            <a:r>
              <a:rPr lang="en-US" altLang="ja-JP" b="1" dirty="0">
                <a:latin typeface="+mj-ea"/>
                <a:ea typeface="+mj-ea"/>
              </a:rPr>
              <a:t>D019-21</a:t>
            </a:r>
            <a:r>
              <a:rPr lang="ja-JP" altLang="en-US" b="1" dirty="0">
                <a:latin typeface="+mj-ea"/>
                <a:ea typeface="+mj-ea"/>
              </a:rPr>
              <a:t>を適用し、</a:t>
            </a:r>
            <a:r>
              <a:rPr kumimoji="1" lang="ja-JP" altLang="en-US" b="1" dirty="0">
                <a:latin typeface="+mj-ea"/>
                <a:ea typeface="+mj-ea"/>
              </a:rPr>
              <a:t>従来品と変更品の</a:t>
            </a:r>
            <a:r>
              <a:rPr lang="ja-JP" altLang="en-US" b="1" dirty="0">
                <a:latin typeface="+mj-ea"/>
                <a:ea typeface="+mj-ea"/>
              </a:rPr>
              <a:t>比較評価を実施</a:t>
            </a:r>
            <a:endParaRPr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　　　　　　　　　　　 エミッション特性</a:t>
            </a:r>
            <a:r>
              <a:rPr lang="en-US" altLang="ja-JP" b="1" dirty="0">
                <a:latin typeface="+mj-ea"/>
                <a:ea typeface="+mj-ea"/>
              </a:rPr>
              <a:t>(</a:t>
            </a:r>
            <a:r>
              <a:rPr lang="ja-JP" altLang="en-US" b="1" dirty="0">
                <a:latin typeface="+mj-ea"/>
                <a:ea typeface="+mj-ea"/>
              </a:rPr>
              <a:t>最大レベル</a:t>
            </a:r>
            <a:r>
              <a:rPr lang="en-US" altLang="ja-JP" b="1" dirty="0">
                <a:latin typeface="+mj-ea"/>
                <a:ea typeface="+mj-ea"/>
              </a:rPr>
              <a:t>)</a:t>
            </a:r>
            <a:r>
              <a:rPr lang="ja-JP" altLang="en-US" b="1" dirty="0">
                <a:latin typeface="+mj-ea"/>
                <a:ea typeface="+mj-ea"/>
              </a:rPr>
              <a:t>の最大差は </a:t>
            </a:r>
            <a:r>
              <a:rPr lang="en-US" altLang="ja-JP" b="1" dirty="0" err="1">
                <a:latin typeface="+mj-ea"/>
                <a:ea typeface="+mj-ea"/>
              </a:rPr>
              <a:t>xxdB</a:t>
            </a:r>
            <a:r>
              <a:rPr lang="ja-JP" altLang="en-US" b="1" dirty="0">
                <a:latin typeface="+mj-ea"/>
                <a:ea typeface="+mj-ea"/>
              </a:rPr>
              <a:t> </a:t>
            </a:r>
            <a:endParaRPr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　　　　　　　　　　　 イミュニティ特性</a:t>
            </a:r>
            <a:r>
              <a:rPr lang="en-US" altLang="ja-JP" b="1" dirty="0">
                <a:latin typeface="+mj-ea"/>
                <a:ea typeface="+mj-ea"/>
              </a:rPr>
              <a:t>(</a:t>
            </a:r>
            <a:r>
              <a:rPr lang="ja-JP" altLang="en-US" b="1" dirty="0">
                <a:latin typeface="+mj-ea"/>
                <a:ea typeface="+mj-ea"/>
              </a:rPr>
              <a:t>最低レベル</a:t>
            </a:r>
            <a:r>
              <a:rPr lang="en-US" altLang="ja-JP" b="1" dirty="0">
                <a:latin typeface="+mj-ea"/>
                <a:ea typeface="+mj-ea"/>
              </a:rPr>
              <a:t>)</a:t>
            </a:r>
            <a:r>
              <a:rPr lang="ja-JP" altLang="en-US" b="1" dirty="0">
                <a:latin typeface="+mj-ea"/>
                <a:ea typeface="+mj-ea"/>
              </a:rPr>
              <a:t>の最大差は </a:t>
            </a:r>
            <a:r>
              <a:rPr lang="en-US" altLang="ja-JP" b="1" dirty="0" err="1">
                <a:latin typeface="+mj-ea"/>
                <a:ea typeface="+mj-ea"/>
              </a:rPr>
              <a:t>xxdB</a:t>
            </a:r>
            <a:endParaRPr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　　　　　　　　　　　 両特性とも規格内のため、</a:t>
            </a:r>
            <a:r>
              <a:rPr lang="en-US" altLang="ja-JP" b="1" dirty="0">
                <a:latin typeface="+mj-ea"/>
                <a:ea typeface="+mj-ea"/>
              </a:rPr>
              <a:t>EMC</a:t>
            </a:r>
            <a:r>
              <a:rPr lang="ja-JP" altLang="en-US" b="1" dirty="0">
                <a:latin typeface="+mj-ea"/>
                <a:ea typeface="+mj-ea"/>
              </a:rPr>
              <a:t>特性は同等であり問題なし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AFB930A-747B-295C-A6C9-787248013C9A}"/>
              </a:ext>
            </a:extLst>
          </p:cNvPr>
          <p:cNvSpPr/>
          <p:nvPr/>
        </p:nvSpPr>
        <p:spPr>
          <a:xfrm>
            <a:off x="6096000" y="2122415"/>
            <a:ext cx="4730045" cy="368007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Consolas"/>
                <a:cs typeface="Arial"/>
              </a:rPr>
              <a:t>イミュニティ特性比較</a:t>
            </a:r>
            <a:endParaRPr lang="en-US" altLang="ja-JP" b="1" dirty="0">
              <a:solidFill>
                <a:schemeClr val="tx1"/>
              </a:solidFill>
              <a:latin typeface="Consolas"/>
              <a:cs typeface="Arial"/>
            </a:endParaRPr>
          </a:p>
          <a:p>
            <a:pPr algn="ctr"/>
            <a:r>
              <a:rPr lang="en-US" altLang="ja-JP" b="1" dirty="0">
                <a:solidFill>
                  <a:srgbClr val="FF0000"/>
                </a:solidFill>
                <a:cs typeface="Arial"/>
              </a:rPr>
              <a:t> 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B83F0BD-0915-47BD-7B53-91976D177390}"/>
              </a:ext>
            </a:extLst>
          </p:cNvPr>
          <p:cNvSpPr/>
          <p:nvPr/>
        </p:nvSpPr>
        <p:spPr>
          <a:xfrm>
            <a:off x="891822" y="2122415"/>
            <a:ext cx="4730045" cy="368007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Consolas"/>
                <a:cs typeface="Arial"/>
              </a:rPr>
              <a:t>エミッション特性比較</a:t>
            </a:r>
            <a:r>
              <a:rPr lang="en-US" altLang="ja-JP" b="1" dirty="0">
                <a:solidFill>
                  <a:schemeClr val="tx1"/>
                </a:solidFill>
                <a:cs typeface="Arial"/>
              </a:rPr>
              <a:t>  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altLang="ja-JP" dirty="0">
              <a:solidFill>
                <a:srgbClr val="3C3C3B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15199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529B01C-2A59-46CB-B18D-583A85F62A91}"/>
              </a:ext>
            </a:extLst>
          </p:cNvPr>
          <p:cNvSpPr/>
          <p:nvPr/>
        </p:nvSpPr>
        <p:spPr>
          <a:xfrm>
            <a:off x="891822" y="1580444"/>
            <a:ext cx="4730045" cy="422204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クロストーク特性比較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BDE7664-F03E-4A8E-BEDF-015EA2DAEC42}"/>
              </a:ext>
            </a:extLst>
          </p:cNvPr>
          <p:cNvSpPr txBox="1"/>
          <p:nvPr/>
        </p:nvSpPr>
        <p:spPr>
          <a:xfrm>
            <a:off x="1029179" y="5910817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隣接端子のクロストーク特性比較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0F1EB47-8001-87A4-010E-AC7DBB588298}"/>
              </a:ext>
            </a:extLst>
          </p:cNvPr>
          <p:cNvSpPr txBox="1"/>
          <p:nvPr/>
        </p:nvSpPr>
        <p:spPr>
          <a:xfrm>
            <a:off x="6384032" y="3726035"/>
            <a:ext cx="43924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latin typeface="+mj-ea"/>
                <a:ea typeface="+mj-ea"/>
              </a:rPr>
              <a:t>　　クロストークの評価方法については、</a:t>
            </a:r>
            <a:endParaRPr lang="en-US" altLang="ja-JP" sz="1400" b="1" dirty="0">
              <a:latin typeface="+mj-ea"/>
              <a:ea typeface="+mj-ea"/>
            </a:endParaRPr>
          </a:p>
          <a:p>
            <a:r>
              <a:rPr lang="ja-JP" altLang="en-US" sz="1400" b="1" dirty="0">
                <a:latin typeface="+mj-ea"/>
                <a:ea typeface="+mj-ea"/>
              </a:rPr>
              <a:t>　　</a:t>
            </a:r>
            <a:r>
              <a:rPr lang="en-US" altLang="ja-JP" sz="1400" b="1" dirty="0">
                <a:latin typeface="+mj-ea"/>
                <a:ea typeface="+mj-ea"/>
              </a:rPr>
              <a:t>EMC</a:t>
            </a:r>
            <a:r>
              <a:rPr lang="ja-JP" altLang="en-US" sz="1400" b="1" dirty="0">
                <a:latin typeface="+mj-ea"/>
                <a:ea typeface="+mj-ea"/>
              </a:rPr>
              <a:t>性能等価性評価法のような規定は</a:t>
            </a:r>
            <a:endParaRPr lang="en-US" altLang="ja-JP" sz="1400" b="1" dirty="0">
              <a:latin typeface="+mj-ea"/>
              <a:ea typeface="+mj-ea"/>
            </a:endParaRPr>
          </a:p>
          <a:p>
            <a:r>
              <a:rPr lang="ja-JP" altLang="en-US" sz="1400" b="1" dirty="0">
                <a:latin typeface="+mj-ea"/>
                <a:ea typeface="+mj-ea"/>
              </a:rPr>
              <a:t>　　ありません。各社にて個別に評価方法</a:t>
            </a:r>
            <a:endParaRPr lang="en-US" altLang="ja-JP" sz="1400" b="1" dirty="0">
              <a:latin typeface="+mj-ea"/>
              <a:ea typeface="+mj-ea"/>
            </a:endParaRPr>
          </a:p>
          <a:p>
            <a:r>
              <a:rPr lang="ja-JP" altLang="en-US" sz="1400" b="1" dirty="0">
                <a:latin typeface="+mj-ea"/>
                <a:ea typeface="+mj-ea"/>
              </a:rPr>
              <a:t>　　を検討するようにお願いします。</a:t>
            </a:r>
            <a:endParaRPr lang="en-US" altLang="ja-JP" sz="1400" b="1" dirty="0">
              <a:latin typeface="+mj-ea"/>
              <a:ea typeface="+mj-ea"/>
            </a:endParaRPr>
          </a:p>
          <a:p>
            <a:endParaRPr lang="en-US" altLang="ja-JP" sz="1400" b="1" dirty="0">
              <a:latin typeface="+mj-ea"/>
              <a:ea typeface="+mj-ea"/>
            </a:endParaRPr>
          </a:p>
          <a:p>
            <a:endParaRPr lang="en-US" altLang="ja-JP" sz="1400" b="1" dirty="0"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90EEAC2-9675-E010-ABDA-FABD9954C6FB}"/>
              </a:ext>
            </a:extLst>
          </p:cNvPr>
          <p:cNvSpPr txBox="1"/>
          <p:nvPr/>
        </p:nvSpPr>
        <p:spPr>
          <a:xfrm>
            <a:off x="6744072" y="2348880"/>
            <a:ext cx="43924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latin typeface="+mj-ea"/>
                <a:ea typeface="+mj-ea"/>
              </a:rPr>
              <a:t>（補足）</a:t>
            </a:r>
            <a:endParaRPr lang="en-US" altLang="ja-JP" sz="1400" b="1" dirty="0">
              <a:latin typeface="+mj-ea"/>
              <a:ea typeface="+mj-ea"/>
            </a:endParaRPr>
          </a:p>
          <a:p>
            <a:r>
              <a:rPr lang="ja-JP" altLang="en-US" sz="1400" b="1" dirty="0">
                <a:latin typeface="+mj-ea"/>
                <a:ea typeface="+mj-ea"/>
              </a:rPr>
              <a:t>このページの評価は、後工程の</a:t>
            </a:r>
            <a:r>
              <a:rPr lang="en-US" altLang="ja-JP" sz="1400" b="1" dirty="0">
                <a:latin typeface="+mj-ea"/>
                <a:ea typeface="+mj-ea"/>
              </a:rPr>
              <a:t>IC</a:t>
            </a:r>
            <a:r>
              <a:rPr lang="ja-JP" altLang="en-US" sz="1400" b="1" dirty="0">
                <a:latin typeface="+mj-ea"/>
                <a:ea typeface="+mj-ea"/>
              </a:rPr>
              <a:t>フレームや</a:t>
            </a:r>
            <a:endParaRPr lang="en-US" altLang="ja-JP" sz="1400" b="1" dirty="0">
              <a:latin typeface="+mj-ea"/>
              <a:ea typeface="+mj-ea"/>
            </a:endParaRPr>
          </a:p>
          <a:p>
            <a:r>
              <a:rPr lang="en-US" altLang="ja-JP" sz="1400" b="1" dirty="0">
                <a:latin typeface="+mj-ea"/>
                <a:ea typeface="+mj-ea"/>
              </a:rPr>
              <a:t>BGA</a:t>
            </a:r>
            <a:r>
              <a:rPr lang="ja-JP" altLang="en-US" sz="1400" b="1" dirty="0">
                <a:latin typeface="+mj-ea"/>
                <a:ea typeface="+mj-ea"/>
              </a:rPr>
              <a:t>のインターポーザ基板のパターン変更の</a:t>
            </a:r>
            <a:endParaRPr lang="en-US" altLang="ja-JP" sz="1400" b="1" dirty="0">
              <a:latin typeface="+mj-ea"/>
              <a:ea typeface="+mj-ea"/>
            </a:endParaRPr>
          </a:p>
          <a:p>
            <a:r>
              <a:rPr lang="ja-JP" altLang="en-US" sz="1400" b="1" dirty="0">
                <a:latin typeface="+mj-ea"/>
                <a:ea typeface="+mj-ea"/>
              </a:rPr>
              <a:t>場合に確認したほうが良い特性の例です。</a:t>
            </a:r>
            <a:endParaRPr lang="en-US" altLang="ja-JP" sz="1400" b="1" dirty="0">
              <a:latin typeface="+mj-ea"/>
              <a:ea typeface="+mj-ea"/>
            </a:endParaRPr>
          </a:p>
          <a:p>
            <a:r>
              <a:rPr lang="ja-JP" altLang="en-US" sz="1400" b="1" dirty="0">
                <a:latin typeface="+mj-ea"/>
                <a:ea typeface="+mj-ea"/>
              </a:rPr>
              <a:t>前工程の変更やフレームやインターポーザ基板</a:t>
            </a:r>
            <a:endParaRPr lang="en-US" altLang="ja-JP" sz="1400" b="1" dirty="0">
              <a:latin typeface="+mj-ea"/>
              <a:ea typeface="+mj-ea"/>
            </a:endParaRPr>
          </a:p>
          <a:p>
            <a:r>
              <a:rPr lang="ja-JP" altLang="en-US" sz="1400" b="1" dirty="0">
                <a:latin typeface="+mj-ea"/>
                <a:ea typeface="+mj-ea"/>
              </a:rPr>
              <a:t>の変化がない場合は、必要ではありません。</a:t>
            </a:r>
            <a:endParaRPr lang="en-US" altLang="ja-JP" sz="1400" b="1" dirty="0">
              <a:latin typeface="+mj-ea"/>
              <a:ea typeface="+mj-ea"/>
            </a:endParaRPr>
          </a:p>
          <a:p>
            <a:endParaRPr lang="en-US" altLang="ja-JP" sz="1400" b="1" dirty="0">
              <a:latin typeface="+mj-ea"/>
              <a:ea typeface="+mj-ea"/>
            </a:endParaRPr>
          </a:p>
          <a:p>
            <a:endParaRPr lang="en-US" altLang="ja-JP" sz="1400" b="1" dirty="0"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DDB0DB2-2F14-9D09-5439-21D3DC95636A}"/>
              </a:ext>
            </a:extLst>
          </p:cNvPr>
          <p:cNvSpPr txBox="1"/>
          <p:nvPr/>
        </p:nvSpPr>
        <p:spPr>
          <a:xfrm>
            <a:off x="705349" y="947183"/>
            <a:ext cx="111075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電気的特性 </a:t>
            </a:r>
            <a:r>
              <a:rPr lang="en-US" altLang="ja-JP" b="1" dirty="0">
                <a:latin typeface="+mj-ea"/>
                <a:ea typeface="+mj-ea"/>
              </a:rPr>
              <a:t>(</a:t>
            </a:r>
            <a:r>
              <a:rPr lang="en-US" altLang="ja-JP" b="1" dirty="0" err="1">
                <a:latin typeface="+mj-ea"/>
                <a:ea typeface="+mj-ea"/>
              </a:rPr>
              <a:t>隣接端子のクロストーク</a:t>
            </a:r>
            <a:r>
              <a:rPr lang="ja-JP" altLang="en-US" b="1" dirty="0">
                <a:latin typeface="+mj-ea"/>
                <a:ea typeface="+mj-ea"/>
              </a:rPr>
              <a:t>特性評価</a:t>
            </a:r>
            <a:r>
              <a:rPr lang="en-US" altLang="ja-JP" b="1" dirty="0">
                <a:latin typeface="+mj-ea"/>
                <a:ea typeface="+mj-ea"/>
              </a:rPr>
              <a:t>)</a:t>
            </a:r>
            <a:r>
              <a:rPr lang="ja-JP" altLang="en-US" b="1" dirty="0">
                <a:latin typeface="+mj-ea"/>
                <a:ea typeface="+mj-ea"/>
              </a:rPr>
              <a:t>：隣接端子のクロストーク特性について、</a:t>
            </a:r>
            <a:r>
              <a:rPr kumimoji="1" lang="ja-JP" altLang="en-US" b="1" dirty="0">
                <a:latin typeface="+mj-ea"/>
                <a:ea typeface="+mj-ea"/>
              </a:rPr>
              <a:t>従来品と変更品</a:t>
            </a:r>
            <a:endParaRPr kumimoji="1"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　　　　　　　　　　　　　　　　　　　 </a:t>
            </a:r>
            <a:r>
              <a:rPr kumimoji="1" lang="ja-JP" altLang="en-US" b="1" dirty="0">
                <a:latin typeface="+mj-ea"/>
                <a:ea typeface="+mj-ea"/>
              </a:rPr>
              <a:t>の</a:t>
            </a:r>
            <a:r>
              <a:rPr lang="ja-JP" altLang="en-US" b="1" dirty="0">
                <a:latin typeface="+mj-ea"/>
                <a:ea typeface="+mj-ea"/>
              </a:rPr>
              <a:t>比較評価を実施、クロストークレベルの特性差は</a:t>
            </a:r>
            <a:endParaRPr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　　　　　　　　　　　　　　　　　　　　　　 </a:t>
            </a:r>
            <a:r>
              <a:rPr lang="en-US" altLang="ja-JP" b="1" dirty="0" err="1">
                <a:latin typeface="+mj-ea"/>
                <a:ea typeface="+mj-ea"/>
              </a:rPr>
              <a:t>xxdB</a:t>
            </a:r>
            <a:r>
              <a:rPr lang="ja-JP" altLang="en-US" b="1" dirty="0">
                <a:latin typeface="+mj-ea"/>
                <a:ea typeface="+mj-ea"/>
              </a:rPr>
              <a:t> 程度、特性は同等であり問題なし</a:t>
            </a:r>
            <a:endParaRPr lang="en-US" altLang="ja-JP" b="1" dirty="0">
              <a:latin typeface="+mj-ea"/>
              <a:ea typeface="+mj-ea"/>
            </a:endParaRPr>
          </a:p>
          <a:p>
            <a:endParaRPr lang="en-US" altLang="ja-JP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890087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変更点と検証結果　</a:t>
            </a:r>
            <a:r>
              <a:rPr lang="en-US" altLang="ja-JP" dirty="0"/>
              <a:t> –</a:t>
            </a:r>
            <a:r>
              <a:rPr lang="ja-JP" altLang="en-US" dirty="0"/>
              <a:t>組み合わせ影響確認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272C279-035B-45C9-9322-3C9A0B0F524F}"/>
              </a:ext>
            </a:extLst>
          </p:cNvPr>
          <p:cNvSpPr txBox="1"/>
          <p:nvPr/>
        </p:nvSpPr>
        <p:spPr>
          <a:xfrm>
            <a:off x="741000" y="1054708"/>
            <a:ext cx="1811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信頼性試験結果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8C19A54C-2432-408E-866C-58F905D151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251586"/>
              </p:ext>
            </p:extLst>
          </p:nvPr>
        </p:nvGraphicFramePr>
        <p:xfrm>
          <a:off x="741000" y="1884466"/>
          <a:ext cx="9194977" cy="4056380"/>
        </p:xfrm>
        <a:graphic>
          <a:graphicData uri="http://schemas.openxmlformats.org/drawingml/2006/table">
            <a:tbl>
              <a:tblPr/>
              <a:tblGrid>
                <a:gridCol w="814443">
                  <a:extLst>
                    <a:ext uri="{9D8B030D-6E8A-4147-A177-3AD203B41FA5}">
                      <a16:colId xmlns:a16="http://schemas.microsoft.com/office/drawing/2014/main" val="4092062849"/>
                    </a:ext>
                  </a:extLst>
                </a:gridCol>
                <a:gridCol w="814443">
                  <a:extLst>
                    <a:ext uri="{9D8B030D-6E8A-4147-A177-3AD203B41FA5}">
                      <a16:colId xmlns:a16="http://schemas.microsoft.com/office/drawing/2014/main" val="1211824039"/>
                    </a:ext>
                  </a:extLst>
                </a:gridCol>
                <a:gridCol w="892608">
                  <a:extLst>
                    <a:ext uri="{9D8B030D-6E8A-4147-A177-3AD203B41FA5}">
                      <a16:colId xmlns:a16="http://schemas.microsoft.com/office/drawing/2014/main" val="3416956038"/>
                    </a:ext>
                  </a:extLst>
                </a:gridCol>
                <a:gridCol w="957630">
                  <a:extLst>
                    <a:ext uri="{9D8B030D-6E8A-4147-A177-3AD203B41FA5}">
                      <a16:colId xmlns:a16="http://schemas.microsoft.com/office/drawing/2014/main" val="3908214652"/>
                    </a:ext>
                  </a:extLst>
                </a:gridCol>
                <a:gridCol w="1212000">
                  <a:extLst>
                    <a:ext uri="{9D8B030D-6E8A-4147-A177-3AD203B41FA5}">
                      <a16:colId xmlns:a16="http://schemas.microsoft.com/office/drawing/2014/main" val="3473927180"/>
                    </a:ext>
                  </a:extLst>
                </a:gridCol>
                <a:gridCol w="1945185">
                  <a:extLst>
                    <a:ext uri="{9D8B030D-6E8A-4147-A177-3AD203B41FA5}">
                      <a16:colId xmlns:a16="http://schemas.microsoft.com/office/drawing/2014/main" val="2271862490"/>
                    </a:ext>
                  </a:extLst>
                </a:gridCol>
                <a:gridCol w="1256890">
                  <a:extLst>
                    <a:ext uri="{9D8B030D-6E8A-4147-A177-3AD203B41FA5}">
                      <a16:colId xmlns:a16="http://schemas.microsoft.com/office/drawing/2014/main" val="693417417"/>
                    </a:ext>
                  </a:extLst>
                </a:gridCol>
                <a:gridCol w="1301778">
                  <a:extLst>
                    <a:ext uri="{9D8B030D-6E8A-4147-A177-3AD203B41FA5}">
                      <a16:colId xmlns:a16="http://schemas.microsoft.com/office/drawing/2014/main" val="3832619818"/>
                    </a:ext>
                  </a:extLst>
                </a:gridCol>
              </a:tblGrid>
              <a:tr h="405638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Sample-size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Method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247352"/>
                  </a:ext>
                </a:extLst>
              </a:tr>
              <a:tr h="405638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pieces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spec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condition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duration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2652015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J-STD-020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MSL=3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076203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THB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85C / 85%RH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9238859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UHST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130C / 85%RH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96h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637105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TC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JESD22-A104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-55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~150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1000cyc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1864738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A5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PTC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JESD22-A105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-40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~125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1000cyc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225114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A6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HTSL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JESD22-A103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150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1472931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B1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HTOL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JESD22-A108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125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en-US" altLang="ja-JP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Vccmax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8809612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B2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ELFR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800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AEC-Q100-008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125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en-US" altLang="ja-JP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Vccmax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48h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3113420"/>
                  </a:ext>
                </a:extLst>
              </a:tr>
            </a:tbl>
          </a:graphicData>
        </a:graphic>
      </p:graphicFrame>
      <p:sp>
        <p:nvSpPr>
          <p:cNvPr id="13" name="右中かっこ 12">
            <a:extLst>
              <a:ext uri="{FF2B5EF4-FFF2-40B4-BE49-F238E27FC236}">
                <a16:creationId xmlns:a16="http://schemas.microsoft.com/office/drawing/2014/main" id="{5F3DB763-ADCC-4738-9FBC-D2CEAC02B9FD}"/>
              </a:ext>
            </a:extLst>
          </p:cNvPr>
          <p:cNvSpPr/>
          <p:nvPr/>
        </p:nvSpPr>
        <p:spPr>
          <a:xfrm>
            <a:off x="10016922" y="2733385"/>
            <a:ext cx="222304" cy="1566184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右中かっこ 13">
            <a:extLst>
              <a:ext uri="{FF2B5EF4-FFF2-40B4-BE49-F238E27FC236}">
                <a16:creationId xmlns:a16="http://schemas.microsoft.com/office/drawing/2014/main" id="{1DBB4C71-F952-458D-92BD-F1F7166D67FC}"/>
              </a:ext>
            </a:extLst>
          </p:cNvPr>
          <p:cNvSpPr/>
          <p:nvPr/>
        </p:nvSpPr>
        <p:spPr>
          <a:xfrm>
            <a:off x="10016922" y="4734352"/>
            <a:ext cx="222304" cy="121492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F958E36-90C0-4C10-A558-CC12ED426ABE}"/>
              </a:ext>
            </a:extLst>
          </p:cNvPr>
          <p:cNvSpPr txBox="1"/>
          <p:nvPr/>
        </p:nvSpPr>
        <p:spPr>
          <a:xfrm>
            <a:off x="10239226" y="3393693"/>
            <a:ext cx="968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代表製品①</a:t>
            </a:r>
            <a:endParaRPr kumimoji="1" lang="ja-JP" altLang="en-US" sz="12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4543E80-A47E-479A-8854-8649AE4882B7}"/>
              </a:ext>
            </a:extLst>
          </p:cNvPr>
          <p:cNvSpPr txBox="1"/>
          <p:nvPr/>
        </p:nvSpPr>
        <p:spPr>
          <a:xfrm>
            <a:off x="10239226" y="4378460"/>
            <a:ext cx="968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代表製品②</a:t>
            </a:r>
            <a:endParaRPr kumimoji="1" lang="ja-JP" altLang="en-US" sz="12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5803686-1928-4798-A87A-424FB6D520BE}"/>
              </a:ext>
            </a:extLst>
          </p:cNvPr>
          <p:cNvSpPr txBox="1"/>
          <p:nvPr/>
        </p:nvSpPr>
        <p:spPr>
          <a:xfrm>
            <a:off x="10239226" y="5582789"/>
            <a:ext cx="968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代表製品①</a:t>
            </a:r>
            <a:endParaRPr kumimoji="1" lang="ja-JP" altLang="en-US" sz="1200" dirty="0"/>
          </a:p>
        </p:txBody>
      </p: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7A5A2ABC-B9A0-48BA-BFF7-00084A81C18F}"/>
              </a:ext>
            </a:extLst>
          </p:cNvPr>
          <p:cNvCxnSpPr>
            <a:cxnSpLocks/>
          </p:cNvCxnSpPr>
          <p:nvPr/>
        </p:nvCxnSpPr>
        <p:spPr>
          <a:xfrm>
            <a:off x="10016922" y="4493478"/>
            <a:ext cx="222304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1032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変更点と検証結果　</a:t>
            </a:r>
            <a:r>
              <a:rPr lang="en-US" altLang="ja-JP" dirty="0"/>
              <a:t> –</a:t>
            </a:r>
            <a:r>
              <a:rPr lang="ja-JP" altLang="en-US" dirty="0"/>
              <a:t>組み合わせ影響確認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19F1328-47BD-4BBE-85EA-1A636CA3F9E2}"/>
              </a:ext>
            </a:extLst>
          </p:cNvPr>
          <p:cNvSpPr txBox="1"/>
          <p:nvPr/>
        </p:nvSpPr>
        <p:spPr>
          <a:xfrm>
            <a:off x="741000" y="1054708"/>
            <a:ext cx="553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良品精査：</a:t>
            </a:r>
            <a:r>
              <a:rPr kumimoji="1" lang="en-US" altLang="ja-JP" b="1" dirty="0">
                <a:latin typeface="+mj-ea"/>
                <a:ea typeface="+mj-ea"/>
              </a:rPr>
              <a:t>Pre-conditioning(PC)</a:t>
            </a:r>
            <a:r>
              <a:rPr kumimoji="1" lang="ja-JP" altLang="en-US" b="1" dirty="0">
                <a:latin typeface="+mj-ea"/>
                <a:ea typeface="+mj-ea"/>
              </a:rPr>
              <a:t>後　超音波探傷</a:t>
            </a:r>
            <a:endParaRPr kumimoji="1" lang="en-US" altLang="ja-JP" b="1" dirty="0">
              <a:latin typeface="+mj-e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4DC1B42-BBC9-492C-A643-C4AEFFBC27A7}"/>
              </a:ext>
            </a:extLst>
          </p:cNvPr>
          <p:cNvSpPr txBox="1"/>
          <p:nvPr/>
        </p:nvSpPr>
        <p:spPr>
          <a:xfrm>
            <a:off x="867629" y="1451443"/>
            <a:ext cx="43172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JEDEC MS Level: x</a:t>
            </a:r>
          </a:p>
          <a:p>
            <a:pPr>
              <a:defRPr/>
            </a:pPr>
            <a:r>
              <a:rPr lang="en-US" altLang="ja-JP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条件：</a:t>
            </a:r>
            <a:r>
              <a:rPr lang="en-US" altLang="ja-JP" sz="1600" kern="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xxxxxxxxxxxxxxxxxxxxxxxxxxxx</a:t>
            </a:r>
            <a:endParaRPr lang="ja-JP" altLang="en-US" sz="1600" kern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17900FC-31FF-421D-8DF8-6537C1B05DC8}"/>
              </a:ext>
            </a:extLst>
          </p:cNvPr>
          <p:cNvSpPr/>
          <p:nvPr/>
        </p:nvSpPr>
        <p:spPr>
          <a:xfrm>
            <a:off x="2914095" y="2494631"/>
            <a:ext cx="10281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表面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7A8358B-339F-4FE8-A570-B5294E049537}"/>
              </a:ext>
            </a:extLst>
          </p:cNvPr>
          <p:cNvSpPr/>
          <p:nvPr/>
        </p:nvSpPr>
        <p:spPr>
          <a:xfrm>
            <a:off x="8667833" y="2494631"/>
            <a:ext cx="10281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裏面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096E174-9AEC-4831-B5A2-3EC440256F68}"/>
              </a:ext>
            </a:extLst>
          </p:cNvPr>
          <p:cNvSpPr/>
          <p:nvPr/>
        </p:nvSpPr>
        <p:spPr>
          <a:xfrm>
            <a:off x="891822" y="2852300"/>
            <a:ext cx="4730045" cy="255425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SAT image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99E347A-70BD-4E8F-A213-D719E2604D1D}"/>
              </a:ext>
            </a:extLst>
          </p:cNvPr>
          <p:cNvSpPr/>
          <p:nvPr/>
        </p:nvSpPr>
        <p:spPr>
          <a:xfrm>
            <a:off x="6570135" y="2852300"/>
            <a:ext cx="4730045" cy="255425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SAT image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FCFE305-F8C2-4F8E-AD8C-D1BBCAF6C54F}"/>
              </a:ext>
            </a:extLst>
          </p:cNvPr>
          <p:cNvSpPr txBox="1"/>
          <p:nvPr/>
        </p:nvSpPr>
        <p:spPr>
          <a:xfrm>
            <a:off x="1251140" y="5496185"/>
            <a:ext cx="3188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判定基準：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観察結果：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(n=xx)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4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8C97ED4-CDF8-476B-B3BD-9E8ED3F814CA}"/>
              </a:ext>
            </a:extLst>
          </p:cNvPr>
          <p:cNvSpPr txBox="1"/>
          <p:nvPr/>
        </p:nvSpPr>
        <p:spPr>
          <a:xfrm>
            <a:off x="7073486" y="5496185"/>
            <a:ext cx="3188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判定基準：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観察結果：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(n=xx)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2779837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変更点と検証結果　</a:t>
            </a:r>
            <a:r>
              <a:rPr lang="en-US" altLang="ja-JP" dirty="0"/>
              <a:t> –</a:t>
            </a:r>
            <a:r>
              <a:rPr lang="ja-JP" altLang="en-US" dirty="0"/>
              <a:t>組み合わせ影響確認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7713663-9F54-4E18-8BCD-6C31D0447FDC}"/>
              </a:ext>
            </a:extLst>
          </p:cNvPr>
          <p:cNvSpPr txBox="1"/>
          <p:nvPr/>
        </p:nvSpPr>
        <p:spPr>
          <a:xfrm>
            <a:off x="741000" y="1054708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良品精査：チップ観察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98AFA43B-C641-4296-A5F9-F3CB7D5BB858}"/>
              </a:ext>
            </a:extLst>
          </p:cNvPr>
          <p:cNvSpPr/>
          <p:nvPr/>
        </p:nvSpPr>
        <p:spPr>
          <a:xfrm>
            <a:off x="1506791" y="1618019"/>
            <a:ext cx="36076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高温高湿バイアス試験　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xxx h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後　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320720B-5A3B-4284-B8CE-ECF2E45F5942}"/>
              </a:ext>
            </a:extLst>
          </p:cNvPr>
          <p:cNvSpPr/>
          <p:nvPr/>
        </p:nvSpPr>
        <p:spPr>
          <a:xfrm>
            <a:off x="7274434" y="1618019"/>
            <a:ext cx="34761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温度サイクル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(TC) xxx </a:t>
            </a:r>
            <a:r>
              <a:rPr lang="en-US" altLang="ja-JP" sz="1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cyc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後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A6480F8-02EC-4652-8DB5-75A7B44AA935}"/>
              </a:ext>
            </a:extLst>
          </p:cNvPr>
          <p:cNvSpPr/>
          <p:nvPr/>
        </p:nvSpPr>
        <p:spPr>
          <a:xfrm>
            <a:off x="6744000" y="5069958"/>
            <a:ext cx="5112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判定基準：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観察結果：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(n=xx)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E4225FD-FE61-4DEC-B146-C22B93740A0B}"/>
              </a:ext>
            </a:extLst>
          </p:cNvPr>
          <p:cNvSpPr txBox="1"/>
          <p:nvPr/>
        </p:nvSpPr>
        <p:spPr>
          <a:xfrm>
            <a:off x="1251140" y="5069958"/>
            <a:ext cx="3188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判定基準：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観察結果：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(n=xx)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4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F60DCD1-559C-4E79-AE3A-A9F50447815B}"/>
              </a:ext>
            </a:extLst>
          </p:cNvPr>
          <p:cNvSpPr/>
          <p:nvPr/>
        </p:nvSpPr>
        <p:spPr>
          <a:xfrm>
            <a:off x="891822" y="2321722"/>
            <a:ext cx="4730045" cy="255425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OM</a:t>
            </a:r>
            <a:r>
              <a:rPr kumimoji="1" lang="en-US" altLang="ja-JP" dirty="0">
                <a:solidFill>
                  <a:schemeClr val="tx1"/>
                </a:solidFill>
              </a:rPr>
              <a:t> image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14C5F1F-0C90-4FB0-B8F9-58490229435F}"/>
              </a:ext>
            </a:extLst>
          </p:cNvPr>
          <p:cNvSpPr/>
          <p:nvPr/>
        </p:nvSpPr>
        <p:spPr>
          <a:xfrm>
            <a:off x="6570135" y="2321722"/>
            <a:ext cx="4730045" cy="255425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OM</a:t>
            </a:r>
            <a:r>
              <a:rPr kumimoji="1" lang="en-US" altLang="ja-JP" dirty="0">
                <a:solidFill>
                  <a:schemeClr val="tx1"/>
                </a:solidFill>
              </a:rPr>
              <a:t> image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836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変更内容</a:t>
            </a:r>
          </a:p>
        </p:txBody>
      </p:sp>
    </p:spTree>
    <p:extLst>
      <p:ext uri="{BB962C8B-B14F-4D97-AF65-F5344CB8AC3E}">
        <p14:creationId xmlns:p14="http://schemas.microsoft.com/office/powerpoint/2010/main" val="37084791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変更点と検証結果　</a:t>
            </a:r>
            <a:r>
              <a:rPr lang="en-US" altLang="ja-JP" dirty="0"/>
              <a:t> –</a:t>
            </a:r>
            <a:r>
              <a:rPr lang="ja-JP" altLang="en-US" dirty="0"/>
              <a:t>組み合わせ影響確認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1CAEE37-F857-48C0-BF3F-88EDF8E526D0}"/>
              </a:ext>
            </a:extLst>
          </p:cNvPr>
          <p:cNvSpPr txBox="1"/>
          <p:nvPr/>
        </p:nvSpPr>
        <p:spPr>
          <a:xfrm>
            <a:off x="741000" y="1054708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良品精査：ワイヤプル強度</a:t>
            </a: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5A9EAD38-74FD-4828-9D2A-B00594296C9E}"/>
              </a:ext>
            </a:extLst>
          </p:cNvPr>
          <p:cNvSpPr txBox="1">
            <a:spLocks/>
          </p:cNvSpPr>
          <p:nvPr/>
        </p:nvSpPr>
        <p:spPr>
          <a:xfrm>
            <a:off x="1032761" y="5803454"/>
            <a:ext cx="5965334" cy="41458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kumimoji="1" sz="1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Clr>
                <a:schemeClr val="hlink"/>
              </a:buClr>
              <a:buFont typeface="Wingdings" panose="05000000000000000000" pitchFamily="2" charset="2"/>
              <a:buChar char="l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Font typeface="Arial" panose="020B0604020202020204" pitchFamily="34" charset="0"/>
              <a:buChar char="–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Char char="–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Font typeface="Arial" panose="020B0604020202020204" pitchFamily="34" charset="0"/>
              <a:buChar char="–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  <a:defRPr/>
            </a:pPr>
            <a:r>
              <a:rPr lang="ja-JP" altLang="en-US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破断モード</a:t>
            </a:r>
            <a:r>
              <a:rPr lang="en-US" altLang="ja-JP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en-US" altLang="ja-JP" sz="1600" kern="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xxxxxxx</a:t>
            </a:r>
            <a:endParaRPr lang="en-US" altLang="ja-JP" sz="1600" kern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A453B5A8-7F14-4206-A359-9677A16F9B84}"/>
              </a:ext>
            </a:extLst>
          </p:cNvPr>
          <p:cNvSpPr txBox="1">
            <a:spLocks/>
          </p:cNvSpPr>
          <p:nvPr/>
        </p:nvSpPr>
        <p:spPr>
          <a:xfrm rot="16200000">
            <a:off x="-197238" y="3557875"/>
            <a:ext cx="2459999" cy="41458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kumimoji="1" sz="1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Clr>
                <a:schemeClr val="hlink"/>
              </a:buClr>
              <a:buFont typeface="Wingdings" panose="05000000000000000000" pitchFamily="2" charset="2"/>
              <a:buChar char="l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Font typeface="Arial" panose="020B0604020202020204" pitchFamily="34" charset="0"/>
              <a:buChar char="–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Char char="–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Font typeface="Arial" panose="020B0604020202020204" pitchFamily="34" charset="0"/>
              <a:buChar char="–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  <a:defRPr/>
            </a:pPr>
            <a:r>
              <a:rPr lang="en-US" altLang="ja-JP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Wire Pull Strength [g]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D1CB10B-18A6-4770-BE97-BB196086C00D}"/>
              </a:ext>
            </a:extLst>
          </p:cNvPr>
          <p:cNvSpPr/>
          <p:nvPr/>
        </p:nvSpPr>
        <p:spPr>
          <a:xfrm>
            <a:off x="1365955" y="2625791"/>
            <a:ext cx="4730045" cy="255425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err="1">
                <a:solidFill>
                  <a:schemeClr val="tx1"/>
                </a:solidFill>
              </a:rPr>
              <a:t>Cpk</a:t>
            </a:r>
            <a:r>
              <a:rPr lang="en-US" altLang="ja-JP" dirty="0">
                <a:solidFill>
                  <a:schemeClr val="tx1"/>
                </a:solidFill>
              </a:rPr>
              <a:t> or Distribution chart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703233D-F500-4432-B2C6-E8E644DFD808}"/>
              </a:ext>
            </a:extLst>
          </p:cNvPr>
          <p:cNvSpPr/>
          <p:nvPr/>
        </p:nvSpPr>
        <p:spPr>
          <a:xfrm>
            <a:off x="6710133" y="3164255"/>
            <a:ext cx="5112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判定基準：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測定結果：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(n=xx)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569763F-2DFD-4FEB-BBBB-5493D0DA2C32}"/>
              </a:ext>
            </a:extLst>
          </p:cNvPr>
          <p:cNvSpPr/>
          <p:nvPr/>
        </p:nvSpPr>
        <p:spPr>
          <a:xfrm>
            <a:off x="1032761" y="1726884"/>
            <a:ext cx="34761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温度サイクル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(TC) xxx </a:t>
            </a:r>
            <a:r>
              <a:rPr lang="en-US" altLang="ja-JP" sz="1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cyc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後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48509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1012117" y="6505599"/>
            <a:ext cx="1115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Version1.1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5B8F190A-13C8-69DD-5730-D4AF487967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8555639"/>
              </p:ext>
            </p:extLst>
          </p:nvPr>
        </p:nvGraphicFramePr>
        <p:xfrm>
          <a:off x="434994" y="895005"/>
          <a:ext cx="10865029" cy="5158728"/>
        </p:xfrm>
        <a:graphic>
          <a:graphicData uri="http://schemas.openxmlformats.org/drawingml/2006/table">
            <a:tbl>
              <a:tblPr/>
              <a:tblGrid>
                <a:gridCol w="678367">
                  <a:extLst>
                    <a:ext uri="{9D8B030D-6E8A-4147-A177-3AD203B41FA5}">
                      <a16:colId xmlns:a16="http://schemas.microsoft.com/office/drawing/2014/main" val="751458909"/>
                    </a:ext>
                  </a:extLst>
                </a:gridCol>
                <a:gridCol w="1531399">
                  <a:extLst>
                    <a:ext uri="{9D8B030D-6E8A-4147-A177-3AD203B41FA5}">
                      <a16:colId xmlns:a16="http://schemas.microsoft.com/office/drawing/2014/main" val="2335359487"/>
                    </a:ext>
                  </a:extLst>
                </a:gridCol>
                <a:gridCol w="8655263">
                  <a:extLst>
                    <a:ext uri="{9D8B030D-6E8A-4147-A177-3AD203B41FA5}">
                      <a16:colId xmlns:a16="http://schemas.microsoft.com/office/drawing/2014/main" val="2717746417"/>
                    </a:ext>
                  </a:extLst>
                </a:gridCol>
              </a:tblGrid>
              <a:tr h="24100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版数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日付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内容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426912"/>
                  </a:ext>
                </a:extLst>
              </a:tr>
              <a:tr h="24100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1.0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2022/4/1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初版作成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2806213"/>
                  </a:ext>
                </a:extLst>
              </a:tr>
              <a:tr h="431138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1.1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2022/11/29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ja-JP" sz="1400" strike="noStrike" baseline="0" dirty="0">
                          <a:latin typeface="+mn-ea"/>
                          <a:ea typeface="+mn-ea"/>
                        </a:rPr>
                        <a:t>01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 変更内容　</a:t>
                      </a:r>
                      <a:r>
                        <a:rPr lang="en-US" altLang="ja-JP" sz="1400" strike="noStrike" baseline="0" dirty="0">
                          <a:latin typeface="+mn-ea"/>
                          <a:ea typeface="+mn-ea"/>
                        </a:rPr>
                        <a:t>4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．</a:t>
                      </a:r>
                      <a:r>
                        <a:rPr lang="en-US" altLang="ja-JP" sz="1400" strike="noStrike" baseline="0" dirty="0">
                          <a:latin typeface="+mn-ea"/>
                          <a:ea typeface="+mn-ea"/>
                        </a:rPr>
                        <a:t>(1)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 の表の</a:t>
                      </a:r>
                      <a:r>
                        <a:rPr lang="en-US" altLang="ja-JP" sz="1400" strike="noStrike" baseline="0" dirty="0">
                          <a:latin typeface="+mn-ea"/>
                          <a:ea typeface="+mn-ea"/>
                        </a:rPr>
                        <a:t>3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行目  誤記修正　</a:t>
                      </a:r>
                      <a:r>
                        <a:rPr lang="en-US" altLang="ja-JP" sz="1400" strike="noStrike" baseline="0" dirty="0">
                          <a:latin typeface="+mn-ea"/>
                          <a:ea typeface="+mn-ea"/>
                        </a:rPr>
                        <a:t>(5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ページ）</a:t>
                      </a:r>
                      <a:endParaRPr lang="en-US" altLang="ja-JP" sz="1400" strike="noStrike" baseline="0" dirty="0">
                        <a:latin typeface="+mn-ea"/>
                        <a:ea typeface="+mn-ea"/>
                      </a:endParaRPr>
                    </a:p>
                    <a:p>
                      <a:pPr algn="l"/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　　</a:t>
                      </a:r>
                      <a:r>
                        <a:rPr lang="en-GB" altLang="ja-JP" sz="1400" strike="noStrike" baseline="0" dirty="0">
                          <a:latin typeface="+mn-ea"/>
                          <a:ea typeface="+mn-ea"/>
                        </a:rPr>
                        <a:t>Chip probing, Final testing</a:t>
                      </a:r>
                      <a:r>
                        <a:rPr lang="ja-JP" altLang="en-US" sz="1400" strike="noStrike" baseline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ja-JP" sz="1400" strike="noStrike" baseline="0"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</a:t>
                      </a:r>
                      <a:r>
                        <a:rPr lang="ja-JP" altLang="en-US" sz="1400" strike="noStrike" baseline="0"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 </a:t>
                      </a:r>
                      <a:r>
                        <a:rPr kumimoji="1" lang="en-US" altLang="ja-JP" sz="1400" b="0" i="0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Semiconductor Assembly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2885095"/>
                  </a:ext>
                </a:extLst>
              </a:tr>
              <a:tr h="475327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dirty="0"/>
                        <a:t>05</a:t>
                      </a:r>
                      <a:r>
                        <a:rPr lang="ja-JP" altLang="en-US" sz="1400" b="0" dirty="0"/>
                        <a:t> </a:t>
                      </a:r>
                      <a:r>
                        <a:rPr lang="ja-JP" altLang="en-US" sz="1400" dirty="0"/>
                        <a:t>変更品評価結果　表の</a:t>
                      </a:r>
                      <a:r>
                        <a:rPr lang="en-US" altLang="ja-JP" sz="1400" dirty="0"/>
                        <a:t>1</a:t>
                      </a:r>
                      <a:r>
                        <a:rPr lang="ja-JP" altLang="en-US" sz="1400" dirty="0"/>
                        <a:t>行目 内容見直し　　</a:t>
                      </a:r>
                      <a:r>
                        <a:rPr lang="en-US" altLang="ja-JP" sz="1400"/>
                        <a:t>(19</a:t>
                      </a:r>
                      <a:r>
                        <a:rPr lang="ja-JP" altLang="en-US" sz="1400"/>
                        <a:t>ページ</a:t>
                      </a:r>
                      <a:r>
                        <a:rPr lang="ja-JP" altLang="en-US" sz="1400" dirty="0"/>
                        <a:t>）</a:t>
                      </a:r>
                      <a:endParaRPr lang="en-US" altLang="ja-JP" sz="1400" strike="noStrike" baseline="0" dirty="0">
                        <a:latin typeface="+mn-ea"/>
                        <a:ea typeface="+mn-ea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strike="noStrike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工程能力 </a:t>
                      </a:r>
                      <a:r>
                        <a:rPr kumimoji="1" lang="en-US" altLang="ja-JP" sz="1400" b="0" strike="noStrike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pk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&gt;1.67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あり問題無し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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 工程能力 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Cpk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&gt;1.67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であり問題なし 　　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4328885"/>
                  </a:ext>
                </a:extLst>
              </a:tr>
              <a:tr h="1045719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dirty="0"/>
                        <a:t>05</a:t>
                      </a:r>
                      <a:r>
                        <a:rPr lang="ja-JP" altLang="en-US" sz="1400" b="0" dirty="0"/>
                        <a:t> </a:t>
                      </a:r>
                      <a:r>
                        <a:rPr lang="ja-JP" altLang="en-US" sz="1400" dirty="0"/>
                        <a:t>変更品評価結果　表の３行目   </a:t>
                      </a:r>
                      <a:r>
                        <a:rPr lang="en-US" altLang="ja-JP" sz="1400" dirty="0"/>
                        <a:t>DC</a:t>
                      </a:r>
                      <a:r>
                        <a:rPr lang="ja-JP" altLang="en-US" sz="1400" dirty="0"/>
                        <a:t>特性と</a:t>
                      </a:r>
                      <a:r>
                        <a:rPr lang="en-US" altLang="ja-JP" sz="1400" dirty="0"/>
                        <a:t>EMC</a:t>
                      </a:r>
                      <a:r>
                        <a:rPr lang="ja-JP" altLang="en-US" sz="1400" dirty="0"/>
                        <a:t>特性の</a:t>
                      </a:r>
                      <a:r>
                        <a:rPr lang="ja-JP" altLang="en-US" sz="1400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内容見直しと</a:t>
                      </a:r>
                      <a:r>
                        <a:rPr lang="en-US" altLang="ja-JP" sz="1400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AC</a:t>
                      </a:r>
                      <a:r>
                        <a:rPr lang="ja-JP" altLang="en-US" sz="1400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特性の追加 </a:t>
                      </a:r>
                      <a:r>
                        <a:rPr lang="en-US" altLang="ja-JP" sz="1400" strike="noStrike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(19</a:t>
                      </a:r>
                      <a:r>
                        <a:rPr lang="ja-JP" altLang="en-US" sz="1400" strike="noStrike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ページ</a:t>
                      </a:r>
                      <a:r>
                        <a:rPr lang="ja-JP" altLang="en-US" sz="1400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）</a:t>
                      </a:r>
                      <a:endParaRPr lang="en-US" altLang="ja-JP" sz="1400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　　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DC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特性：全ての項目で 工程能力 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Cpk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&gt; 1.67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　　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AC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特性：最大動作周波数を比較し問題なし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　　　　　</a:t>
                      </a:r>
                      <a:r>
                        <a:rPr kumimoji="1" lang="ja-JP" altLang="en-US" sz="14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</a:t>
                      </a:r>
                      <a:r>
                        <a:rPr kumimoji="1" lang="ja-JP" altLang="en-US" sz="1400" b="0">
                          <a:solidFill>
                            <a:schemeClr val="tx1"/>
                          </a:solidFill>
                        </a:rPr>
                        <a:t>（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必要に応じて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</a:rPr>
                        <a:t>SHMOO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図を追記</a:t>
                      </a:r>
                      <a:r>
                        <a:rPr kumimoji="1" lang="ja-JP" altLang="en-US" sz="1400" b="0">
                          <a:solidFill>
                            <a:schemeClr val="tx1"/>
                          </a:solidFill>
                        </a:rPr>
                        <a:t>する </a:t>
                      </a:r>
                      <a:r>
                        <a:rPr kumimoji="1" lang="en-US" altLang="ja-JP" sz="1400" b="0">
                          <a:solidFill>
                            <a:schemeClr val="tx1"/>
                          </a:solidFill>
                        </a:rPr>
                        <a:t>23</a:t>
                      </a:r>
                      <a:r>
                        <a:rPr kumimoji="1" lang="ja-JP" altLang="en-US" sz="1400" b="0">
                          <a:solidFill>
                            <a:schemeClr val="tx1"/>
                          </a:solidFill>
                        </a:rPr>
                        <a:t>ページ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参照）　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　　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EMC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特性：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JASO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D019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を適用して評価の結果、同等で問題なし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4092369"/>
                  </a:ext>
                </a:extLst>
              </a:tr>
              <a:tr h="278576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dirty="0"/>
                        <a:t> </a:t>
                      </a:r>
                      <a:r>
                        <a:rPr lang="en-US" altLang="ja-JP" sz="1400" dirty="0"/>
                        <a:t>05</a:t>
                      </a:r>
                      <a:r>
                        <a:rPr lang="ja-JP" altLang="en-US" sz="1400" dirty="0"/>
                        <a:t>  変更ワークシート</a:t>
                      </a:r>
                      <a:r>
                        <a:rPr lang="en-US" altLang="ja-JP" sz="1400" dirty="0"/>
                        <a:t>(</a:t>
                      </a:r>
                      <a:r>
                        <a:rPr lang="ja-JP" altLang="en-US" sz="1400" dirty="0"/>
                        <a:t>設計上の変更点</a:t>
                      </a:r>
                      <a:r>
                        <a:rPr lang="en-US" altLang="ja-JP" sz="1400" dirty="0"/>
                        <a:t>)</a:t>
                      </a:r>
                      <a:r>
                        <a:rPr lang="ja-JP" altLang="en-US" sz="1400" dirty="0"/>
                        <a:t>検証結果  について 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AC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特性の検証結果例を示す表を追加</a:t>
                      </a:r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(22</a:t>
                      </a:r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ページ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8567641"/>
                  </a:ext>
                </a:extLst>
              </a:tr>
              <a:tr h="241007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ja-JP" altLang="en-US" sz="1400" dirty="0"/>
                        <a:t> </a:t>
                      </a:r>
                      <a:r>
                        <a:rPr lang="en-US" altLang="ja-JP" sz="1400" dirty="0"/>
                        <a:t>05</a:t>
                      </a:r>
                      <a:r>
                        <a:rPr lang="ja-JP" altLang="en-US" sz="1400" dirty="0"/>
                        <a:t>  変更</a:t>
                      </a:r>
                      <a:r>
                        <a:rPr lang="ja-JP" altLang="en-US" sz="1400" b="0" dirty="0"/>
                        <a:t>ワークシート</a:t>
                      </a:r>
                      <a:r>
                        <a:rPr lang="en-US" altLang="ja-JP" sz="1400" b="0" dirty="0"/>
                        <a:t>(</a:t>
                      </a:r>
                      <a:r>
                        <a:rPr lang="ja-JP" altLang="en-US" sz="1400" b="0" dirty="0"/>
                        <a:t>設計上の変更点</a:t>
                      </a:r>
                      <a:r>
                        <a:rPr lang="en-US" altLang="ja-JP" sz="1400" b="0" dirty="0"/>
                        <a:t>)</a:t>
                      </a:r>
                      <a:r>
                        <a:rPr lang="ja-JP" altLang="en-US" sz="1400" b="0" dirty="0"/>
                        <a:t>検証結果  </a:t>
                      </a:r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A</a:t>
                      </a:r>
                      <a:r>
                        <a:rPr kumimoji="1" lang="en-US" altLang="zh-TW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C</a:t>
                      </a:r>
                      <a:r>
                        <a:rPr kumimoji="1" lang="zh-TW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特性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検証を補足する</a:t>
                      </a:r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shmoo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図例を追加</a:t>
                      </a:r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（</a:t>
                      </a:r>
                      <a:r>
                        <a:rPr kumimoji="1" lang="en-US" altLang="ja-JP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23</a:t>
                      </a:r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ページ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）</a:t>
                      </a: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8254094"/>
                  </a:ext>
                </a:extLst>
              </a:tr>
              <a:tr h="241007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1" lang="ja-JP" altLang="en-US" sz="14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電気的特性</a:t>
                      </a:r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(EMC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等価性評価</a:t>
                      </a:r>
                      <a:r>
                        <a:rPr kumimoji="1" lang="en-US" altLang="ja-JP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)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エミッションとイミュニティ特性の事例の内容見直し　</a:t>
                      </a:r>
                      <a:r>
                        <a:rPr kumimoji="1" lang="en-US" altLang="ja-JP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(24</a:t>
                      </a:r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ページ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）</a:t>
                      </a: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</a:rPr>
                        <a:t>EMC</a:t>
                      </a:r>
                      <a:r>
                        <a:rPr lang="en-US" altLang="ja-JP" sz="1400" b="0" dirty="0" err="1">
                          <a:solidFill>
                            <a:schemeClr val="tx1"/>
                          </a:solidFill>
                        </a:rPr>
                        <a:t>wavefor</a:t>
                      </a:r>
                      <a:r>
                        <a:rPr lang="ja-JP" altLang="en-US" sz="1400" b="0" dirty="0">
                          <a:solidFill>
                            <a:schemeClr val="tx1"/>
                          </a:solidFill>
                        </a:rPr>
                        <a:t>ｍ </a:t>
                      </a:r>
                      <a:r>
                        <a:rPr lang="en-US" altLang="ja-JP" sz="1400" b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</a:t>
                      </a:r>
                      <a:r>
                        <a:rPr lang="ja-JP" altLang="en-US" sz="1400" b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エミッション特性比較、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</a:rPr>
                        <a:t>EMC</a:t>
                      </a:r>
                      <a:r>
                        <a:rPr lang="en-US" altLang="ja-JP" sz="1400" b="0" dirty="0" err="1">
                          <a:solidFill>
                            <a:schemeClr val="tx1"/>
                          </a:solidFill>
                        </a:rPr>
                        <a:t>wavefor</a:t>
                      </a:r>
                      <a:r>
                        <a:rPr lang="ja-JP" altLang="en-US" sz="1400" b="0" dirty="0">
                          <a:solidFill>
                            <a:schemeClr val="tx1"/>
                          </a:solidFill>
                        </a:rPr>
                        <a:t>ｍ </a:t>
                      </a:r>
                      <a:r>
                        <a:rPr lang="en-US" altLang="ja-JP" sz="1400" b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</a:t>
                      </a:r>
                      <a:r>
                        <a:rPr lang="ja-JP" altLang="en-US" sz="1400" b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イミュニティ特性比較、結果コメント追加　　</a:t>
                      </a: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2428568"/>
                  </a:ext>
                </a:extLst>
              </a:tr>
              <a:tr h="287188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1" lang="ja-JP" altLang="en-US" sz="14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クロストーク特性比較のページの</a:t>
                      </a:r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表題に誤記があり、</a:t>
                      </a:r>
                      <a:endParaRPr kumimoji="1" lang="en-US" altLang="ja-JP" sz="1400" b="0" kern="120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電気的特性</a:t>
                      </a:r>
                      <a:r>
                        <a:rPr kumimoji="1" lang="en-US" altLang="ja-JP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(EMC</a:t>
                      </a:r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等価性評価</a:t>
                      </a:r>
                      <a:r>
                        <a:rPr kumimoji="1" lang="en-US" altLang="ja-JP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)</a:t>
                      </a:r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ja-JP" sz="1400" b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</a:t>
                      </a:r>
                      <a:r>
                        <a:rPr lang="ja-JP" altLang="en-US" sz="1400" b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電気的特性</a:t>
                      </a:r>
                      <a:r>
                        <a:rPr kumimoji="1" lang="en-US" altLang="ja-JP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</a:t>
                      </a:r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隣接端子のクロストーク特性評価</a:t>
                      </a:r>
                      <a:r>
                        <a:rPr kumimoji="1" lang="en-US" altLang="ja-JP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)</a:t>
                      </a:r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に修正。</a:t>
                      </a:r>
                      <a:br>
                        <a:rPr kumimoji="1" lang="en-US" altLang="ja-JP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</a:br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結果コメント追加、補足コメント追加 </a:t>
                      </a:r>
                      <a:r>
                        <a:rPr kumimoji="1" lang="en-US" altLang="ja-JP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(25</a:t>
                      </a:r>
                      <a:r>
                        <a:rPr kumimoji="1" lang="ja-JP" altLang="en-US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ページ</a:t>
                      </a:r>
                      <a:r>
                        <a:rPr kumimoji="1" lang="en-US" altLang="ja-JP" sz="1400" b="0" kern="120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)</a:t>
                      </a: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437125"/>
                  </a:ext>
                </a:extLst>
              </a:tr>
              <a:tr h="409557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0270041"/>
                  </a:ext>
                </a:extLst>
              </a:tr>
              <a:tr h="409557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991" marR="6991" marT="6991" marB="419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7098212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A405A3B-A2C2-02FA-ED57-CFB43ED77447}"/>
              </a:ext>
            </a:extLst>
          </p:cNvPr>
          <p:cNvSpPr txBox="1"/>
          <p:nvPr/>
        </p:nvSpPr>
        <p:spPr>
          <a:xfrm>
            <a:off x="606056" y="262270"/>
            <a:ext cx="3551274" cy="37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改版履歴</a:t>
            </a:r>
          </a:p>
        </p:txBody>
      </p:sp>
    </p:spTree>
    <p:extLst>
      <p:ext uri="{BB962C8B-B14F-4D97-AF65-F5344CB8AC3E}">
        <p14:creationId xmlns:p14="http://schemas.microsoft.com/office/powerpoint/2010/main" val="3600670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8" name="コンテンツ プレースホルダー 3">
            <a:extLst>
              <a:ext uri="{FF2B5EF4-FFF2-40B4-BE49-F238E27FC236}">
                <a16:creationId xmlns:a16="http://schemas.microsoft.com/office/drawing/2014/main" id="{7762E6D1-2454-44C1-BC34-8CE993B59E67}"/>
              </a:ext>
            </a:extLst>
          </p:cNvPr>
          <p:cNvSpPr txBox="1">
            <a:spLocks/>
          </p:cNvSpPr>
          <p:nvPr/>
        </p:nvSpPr>
        <p:spPr>
          <a:xfrm>
            <a:off x="710508" y="1159575"/>
            <a:ext cx="10521936" cy="943589"/>
          </a:xfrm>
          <a:prstGeom prst="rect">
            <a:avLst/>
          </a:prstGeom>
          <a:noFill/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rgbClr val="0000CC"/>
              </a:buClr>
            </a:pPr>
            <a:r>
              <a:rPr lang="ja-JP" altLang="en-US" sz="1800" dirty="0">
                <a:latin typeface="+mn-ea"/>
              </a:rPr>
              <a:t>需要増加に伴い、製品シリーズ</a:t>
            </a:r>
            <a:r>
              <a:rPr lang="en-US" altLang="ja-JP" sz="1800" dirty="0">
                <a:latin typeface="+mn-ea"/>
              </a:rPr>
              <a:t>A</a:t>
            </a:r>
            <a:r>
              <a:rPr lang="ja-JP" altLang="en-US" sz="1800" dirty="0">
                <a:latin typeface="+mn-ea"/>
              </a:rPr>
              <a:t>の組立およびテストが</a:t>
            </a:r>
            <a:r>
              <a:rPr lang="en-US" altLang="ja-JP" sz="1800" dirty="0" err="1">
                <a:latin typeface="+mn-ea"/>
              </a:rPr>
              <a:t>yyyy</a:t>
            </a:r>
            <a:r>
              <a:rPr lang="ja-JP" altLang="en-US" sz="1800" dirty="0">
                <a:latin typeface="+mn-ea"/>
              </a:rPr>
              <a:t>年</a:t>
            </a:r>
            <a:r>
              <a:rPr lang="en-US" altLang="ja-JP" sz="1800" dirty="0">
                <a:latin typeface="+mn-ea"/>
              </a:rPr>
              <a:t>/mm</a:t>
            </a:r>
            <a:r>
              <a:rPr lang="ja-JP" altLang="en-US" sz="1800" dirty="0">
                <a:latin typeface="+mn-ea"/>
              </a:rPr>
              <a:t>月から弊社生産能力を超える見込みです。製品の安定供給を目的として生産拠点</a:t>
            </a:r>
            <a:r>
              <a:rPr lang="en-US" altLang="ja-JP" sz="1800" dirty="0">
                <a:latin typeface="+mn-ea"/>
              </a:rPr>
              <a:t>(OSAT)</a:t>
            </a:r>
            <a:r>
              <a:rPr lang="ja-JP" altLang="en-US" sz="1800" dirty="0">
                <a:latin typeface="+mn-ea"/>
              </a:rPr>
              <a:t>追加の</a:t>
            </a:r>
            <a:r>
              <a:rPr lang="en-US" altLang="ja-JP" sz="1800" dirty="0">
                <a:latin typeface="+mn-ea"/>
              </a:rPr>
              <a:t>PCN</a:t>
            </a:r>
            <a:r>
              <a:rPr lang="ja-JP" altLang="en-US" sz="1800" dirty="0">
                <a:latin typeface="+mn-ea"/>
              </a:rPr>
              <a:t>を申請いたします。</a:t>
            </a:r>
            <a:endParaRPr lang="en-US" altLang="ja-JP" sz="1800" dirty="0">
              <a:latin typeface="+mn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3F308F1-1A22-45C0-ADC0-C76C866ED90E}"/>
              </a:ext>
            </a:extLst>
          </p:cNvPr>
          <p:cNvSpPr txBox="1"/>
          <p:nvPr/>
        </p:nvSpPr>
        <p:spPr>
          <a:xfrm>
            <a:off x="7321154" y="6004837"/>
            <a:ext cx="4716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OSAT</a:t>
            </a:r>
            <a:r>
              <a:rPr kumimoji="1" lang="ja-JP" altLang="en-US" sz="1400" dirty="0"/>
              <a:t>：</a:t>
            </a:r>
            <a:r>
              <a:rPr kumimoji="1" lang="en-US" altLang="ja-JP" sz="1400" dirty="0"/>
              <a:t>Outsourc</a:t>
            </a:r>
            <a:r>
              <a:rPr lang="en-US" altLang="ja-JP" sz="1400" dirty="0"/>
              <a:t>ed </a:t>
            </a:r>
            <a:r>
              <a:rPr kumimoji="1" lang="en-US" altLang="ja-JP" sz="1400" dirty="0"/>
              <a:t>Semiconductor Assembly and Test</a:t>
            </a:r>
            <a:endParaRPr kumimoji="1" lang="ja-JP" altLang="en-US" sz="1400" dirty="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423263" y="759812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1. </a:t>
            </a:r>
            <a:r>
              <a:rPr lang="ja-JP" altLang="en-US" sz="2000" dirty="0">
                <a:latin typeface="+mn-ea"/>
                <a:ea typeface="+mn-ea"/>
              </a:rPr>
              <a:t>変更の背景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3C1DC00-F3EB-4C2B-A595-D180AF374015}"/>
              </a:ext>
            </a:extLst>
          </p:cNvPr>
          <p:cNvSpPr/>
          <p:nvPr/>
        </p:nvSpPr>
        <p:spPr>
          <a:xfrm>
            <a:off x="3809017" y="2300831"/>
            <a:ext cx="4894943" cy="35055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需要見通しグラフ等</a:t>
            </a:r>
          </a:p>
        </p:txBody>
      </p:sp>
    </p:spTree>
    <p:extLst>
      <p:ext uri="{BB962C8B-B14F-4D97-AF65-F5344CB8AC3E}">
        <p14:creationId xmlns:p14="http://schemas.microsoft.com/office/powerpoint/2010/main" val="1760564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B27D0D08-5613-4D02-8463-2A82CF675881}"/>
              </a:ext>
            </a:extLst>
          </p:cNvPr>
          <p:cNvSpPr txBox="1">
            <a:spLocks/>
          </p:cNvSpPr>
          <p:nvPr/>
        </p:nvSpPr>
        <p:spPr>
          <a:xfrm>
            <a:off x="1014122" y="1326448"/>
            <a:ext cx="6476659" cy="284692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対象製品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FFE61FBA-B30C-4B2F-9435-622482B83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788980"/>
              </p:ext>
            </p:extLst>
          </p:nvPr>
        </p:nvGraphicFramePr>
        <p:xfrm>
          <a:off x="1188366" y="1887474"/>
          <a:ext cx="4961509" cy="1259388"/>
        </p:xfrm>
        <a:graphic>
          <a:graphicData uri="http://schemas.openxmlformats.org/drawingml/2006/table">
            <a:tbl>
              <a:tblPr/>
              <a:tblGrid>
                <a:gridCol w="1508976">
                  <a:extLst>
                    <a:ext uri="{9D8B030D-6E8A-4147-A177-3AD203B41FA5}">
                      <a16:colId xmlns:a16="http://schemas.microsoft.com/office/drawing/2014/main" val="3750750649"/>
                    </a:ext>
                  </a:extLst>
                </a:gridCol>
                <a:gridCol w="1151466">
                  <a:extLst>
                    <a:ext uri="{9D8B030D-6E8A-4147-A177-3AD203B41FA5}">
                      <a16:colId xmlns:a16="http://schemas.microsoft.com/office/drawing/2014/main" val="14052676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4104241504"/>
                    </a:ext>
                  </a:extLst>
                </a:gridCol>
                <a:gridCol w="1183467">
                  <a:extLst>
                    <a:ext uri="{9D8B030D-6E8A-4147-A177-3AD203B41FA5}">
                      <a16:colId xmlns:a16="http://schemas.microsoft.com/office/drawing/2014/main" val="992436732"/>
                    </a:ext>
                  </a:extLst>
                </a:gridCol>
              </a:tblGrid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PKG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100pin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144pin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176pin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818962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lang="ja-JP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0312328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617918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2400063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77AB736-ABF4-48A4-8676-618C8C0495D0}"/>
              </a:ext>
            </a:extLst>
          </p:cNvPr>
          <p:cNvSpPr txBox="1"/>
          <p:nvPr/>
        </p:nvSpPr>
        <p:spPr>
          <a:xfrm>
            <a:off x="983999" y="1560284"/>
            <a:ext cx="5811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tabLst/>
              <a:defRPr/>
            </a:pPr>
            <a:r>
              <a:rPr lang="ja-JP" altLang="en-US" sz="1600" dirty="0"/>
              <a:t>製品シリーズ</a:t>
            </a:r>
            <a:r>
              <a:rPr lang="en-US" altLang="ja-JP" sz="1600" dirty="0"/>
              <a:t>A</a:t>
            </a:r>
            <a:r>
              <a:rPr lang="ja-JP" altLang="en-US" sz="1600" dirty="0"/>
              <a:t>、</a:t>
            </a:r>
            <a:r>
              <a:rPr lang="ja-JP" altLang="en-US" sz="1600" dirty="0">
                <a:solidFill>
                  <a:srgbClr val="3C3C3B"/>
                </a:solidFill>
                <a:latin typeface="+mn-ea"/>
              </a:rPr>
              <a:t>パッケージ</a:t>
            </a:r>
            <a:r>
              <a:rPr kumimoji="1" lang="ja-JP" altLang="en-US" sz="1600" dirty="0">
                <a:solidFill>
                  <a:srgbClr val="3C3C3B"/>
                </a:solidFill>
                <a:latin typeface="+mn-ea"/>
              </a:rPr>
              <a:t>：</a:t>
            </a:r>
            <a:r>
              <a:rPr kumimoji="1" lang="en-US" altLang="ja-JP" sz="1600" dirty="0">
                <a:solidFill>
                  <a:srgbClr val="3C3C3B"/>
                </a:solidFill>
                <a:latin typeface="+mn-ea"/>
              </a:rPr>
              <a:t>LQFP-100pin/144pin/176pin</a:t>
            </a: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02C021D7-A303-412E-9FF6-894EC0B0D00A}"/>
              </a:ext>
            </a:extLst>
          </p:cNvPr>
          <p:cNvSpPr txBox="1">
            <a:spLocks/>
          </p:cNvSpPr>
          <p:nvPr/>
        </p:nvSpPr>
        <p:spPr bwMode="auto">
          <a:xfrm>
            <a:off x="423263" y="759812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2. </a:t>
            </a:r>
            <a:r>
              <a:rPr lang="ja-JP" altLang="en-US" sz="2000" dirty="0">
                <a:latin typeface="+mn-ea"/>
                <a:ea typeface="+mn-ea"/>
              </a:rPr>
              <a:t>変更内容</a:t>
            </a:r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ACD0C3F3-EB65-4952-92DB-D9E39F8B52B1}"/>
              </a:ext>
            </a:extLst>
          </p:cNvPr>
          <p:cNvSpPr txBox="1">
            <a:spLocks/>
          </p:cNvSpPr>
          <p:nvPr/>
        </p:nvSpPr>
        <p:spPr bwMode="auto">
          <a:xfrm>
            <a:off x="423263" y="3543147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3. </a:t>
            </a:r>
            <a:r>
              <a:rPr lang="ja-JP" altLang="en-US" sz="2000" dirty="0">
                <a:latin typeface="+mn-ea"/>
                <a:ea typeface="+mn-ea"/>
              </a:rPr>
              <a:t>変更概要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EC5A5E4-7871-47BE-A5DC-CA80E7752B29}"/>
              </a:ext>
            </a:extLst>
          </p:cNvPr>
          <p:cNvSpPr txBox="1"/>
          <p:nvPr/>
        </p:nvSpPr>
        <p:spPr>
          <a:xfrm>
            <a:off x="846685" y="3851240"/>
            <a:ext cx="931897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>
              <a:buClr>
                <a:srgbClr val="0070C0"/>
              </a:buClr>
              <a:defRPr/>
            </a:pPr>
            <a:r>
              <a:rPr lang="ja-JP" altLang="en-US" sz="1600" dirty="0">
                <a:latin typeface="+mn-ea"/>
              </a:rPr>
              <a:t>製品シリーズ</a:t>
            </a:r>
            <a:r>
              <a:rPr lang="en-US" altLang="ja-JP" sz="1600" dirty="0">
                <a:latin typeface="+mn-ea"/>
              </a:rPr>
              <a:t>A</a:t>
            </a:r>
            <a:r>
              <a:rPr lang="ja-JP" altLang="en-US" sz="1600" dirty="0">
                <a:latin typeface="+mn-ea"/>
              </a:rPr>
              <a:t>の組立拠点およびファイナルテスト拠点追加</a:t>
            </a:r>
            <a:endParaRPr lang="en-US" altLang="ja-JP" sz="1600" dirty="0">
              <a:latin typeface="+mn-ea"/>
            </a:endParaRP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0DB905C2-95BF-4279-BAFA-4085749AC6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378295"/>
              </p:ext>
            </p:extLst>
          </p:nvPr>
        </p:nvGraphicFramePr>
        <p:xfrm>
          <a:off x="954685" y="4197254"/>
          <a:ext cx="8797768" cy="1946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000">
                  <a:extLst>
                    <a:ext uri="{9D8B030D-6E8A-4147-A177-3AD203B41FA5}">
                      <a16:colId xmlns:a16="http://schemas.microsoft.com/office/drawing/2014/main" val="4273580063"/>
                    </a:ext>
                  </a:extLst>
                </a:gridCol>
                <a:gridCol w="3456000">
                  <a:extLst>
                    <a:ext uri="{9D8B030D-6E8A-4147-A177-3AD203B41FA5}">
                      <a16:colId xmlns:a16="http://schemas.microsoft.com/office/drawing/2014/main" val="135643006"/>
                    </a:ext>
                  </a:extLst>
                </a:gridCol>
                <a:gridCol w="4189768">
                  <a:extLst>
                    <a:ext uri="{9D8B030D-6E8A-4147-A177-3AD203B41FA5}">
                      <a16:colId xmlns:a16="http://schemas.microsoft.com/office/drawing/2014/main" val="2432877548"/>
                    </a:ext>
                  </a:extLst>
                </a:gridCol>
              </a:tblGrid>
              <a:tr h="33066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>
                          <a:solidFill>
                            <a:schemeClr val="tx1"/>
                          </a:solidFill>
                        </a:rPr>
                        <a:t>製造拠点</a:t>
                      </a:r>
                      <a:endParaRPr kumimoji="1" lang="en-US" altLang="ja-JP" sz="1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>
                          <a:solidFill>
                            <a:schemeClr val="tx1"/>
                          </a:solidFill>
                        </a:rPr>
                        <a:t>現状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>
                          <a:solidFill>
                            <a:schemeClr val="tx1"/>
                          </a:solidFill>
                        </a:rPr>
                        <a:t>追加拠点</a:t>
                      </a:r>
                      <a:endParaRPr kumimoji="1" lang="en-US" altLang="ja-JP" sz="1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44544"/>
                  </a:ext>
                </a:extLst>
              </a:tr>
              <a:tr h="78338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組立</a:t>
                      </a:r>
                      <a:endParaRPr kumimoji="1" lang="en-US" altLang="ja-JP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・拠点</a:t>
                      </a:r>
                      <a:r>
                        <a:rPr kumimoji="1" lang="en-US" altLang="ja-JP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A</a:t>
                      </a:r>
                      <a:endParaRPr kumimoji="1" lang="ja-JP" altLang="en-US" sz="1400" b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・拠点</a:t>
                      </a:r>
                      <a:r>
                        <a:rPr kumimoji="1" lang="en-US" altLang="ja-JP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686948"/>
                  </a:ext>
                </a:extLst>
              </a:tr>
              <a:tr h="83260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テスト</a:t>
                      </a:r>
                      <a:endParaRPr kumimoji="1" lang="en-US" altLang="ja-JP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・拠点</a:t>
                      </a:r>
                      <a:r>
                        <a:rPr kumimoji="1" lang="en-US" altLang="ja-JP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23109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5220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423263" y="868100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4. </a:t>
            </a:r>
            <a:r>
              <a:rPr lang="ja-JP" altLang="en-US" sz="2000" dirty="0">
                <a:latin typeface="+mn-ea"/>
                <a:ea typeface="+mn-ea"/>
              </a:rPr>
              <a:t>変更後の工程を担う会社・工場の概要</a:t>
            </a:r>
          </a:p>
        </p:txBody>
      </p:sp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D6C357B2-0AED-48E8-A035-5B5D3385D7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003931"/>
              </p:ext>
            </p:extLst>
          </p:nvPr>
        </p:nvGraphicFramePr>
        <p:xfrm>
          <a:off x="739302" y="2417200"/>
          <a:ext cx="10865796" cy="3474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844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81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2992">
                <a:tc>
                  <a:txBody>
                    <a:bodyPr/>
                    <a:lstStyle/>
                    <a:p>
                      <a:r>
                        <a:rPr lang="ja-JP" altLang="en-US" sz="1800" dirty="0"/>
                        <a:t>社名</a:t>
                      </a:r>
                      <a:endParaRPr lang="en-US" altLang="ja-JP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/>
                        <a:t>BBB</a:t>
                      </a:r>
                      <a:r>
                        <a:rPr lang="ja-JP" altLang="en-US" sz="1800" dirty="0"/>
                        <a:t> </a:t>
                      </a:r>
                      <a:r>
                        <a:rPr lang="en-US" altLang="ja-JP" sz="1800" dirty="0"/>
                        <a:t>Inc.</a:t>
                      </a:r>
                      <a:endParaRPr lang="en-GB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所在地</a:t>
                      </a:r>
                      <a:endParaRPr lang="en-US" altLang="ja-JP" sz="1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/>
                        <a:t>(City) / (Country)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設立</a:t>
                      </a:r>
                      <a:endParaRPr lang="en-US" altLang="ja-JP" sz="1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/>
                        <a:t>Foundation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800" dirty="0" err="1"/>
                        <a:t>yyyy</a:t>
                      </a:r>
                      <a:r>
                        <a:rPr lang="ja-JP" altLang="en-US" sz="1800" dirty="0"/>
                        <a:t>年</a:t>
                      </a:r>
                      <a:endParaRPr lang="en-US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 dirty="0"/>
                        <a:t>事業概要</a:t>
                      </a:r>
                      <a:endParaRPr lang="en-US" altLang="ja-JP" sz="1800" dirty="0"/>
                    </a:p>
                    <a:p>
                      <a:r>
                        <a:rPr lang="en-GB" altLang="ja-JP" sz="1800" dirty="0"/>
                        <a:t>Business</a:t>
                      </a:r>
                      <a:r>
                        <a:rPr lang="ja-JP" altLang="en-US" sz="1800" baseline="0" dirty="0"/>
                        <a:t> </a:t>
                      </a:r>
                      <a:r>
                        <a:rPr lang="en-GB" altLang="ja-JP" sz="1800" dirty="0"/>
                        <a:t>Outline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>
                          <a:solidFill>
                            <a:schemeClr val="tx1"/>
                          </a:solidFill>
                        </a:rPr>
                        <a:t>Semiconductor Assembly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品質認証</a:t>
                      </a:r>
                      <a:endParaRPr lang="en-US" altLang="ja-JP" sz="1800"/>
                    </a:p>
                    <a:p>
                      <a:r>
                        <a:rPr lang="en-GB" altLang="ja-JP" sz="1800"/>
                        <a:t>Quality System Certification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ISO9002 (in</a:t>
                      </a:r>
                      <a:r>
                        <a:rPr lang="ja-JP" altLang="en-US" sz="18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ja-JP" sz="1800" baseline="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ISO14001 (in </a:t>
                      </a:r>
                      <a:r>
                        <a:rPr lang="en-US" altLang="ja-JP" sz="180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IATF16949(in </a:t>
                      </a:r>
                      <a:r>
                        <a:rPr kumimoji="1" lang="en-US" altLang="ja-JP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yyyy</a:t>
                      </a: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)</a:t>
                      </a:r>
                      <a:endParaRPr lang="en-US" altLang="ja-JP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328767E-C67C-4B96-8DB6-494F40294E39}"/>
              </a:ext>
            </a:extLst>
          </p:cNvPr>
          <p:cNvSpPr txBox="1"/>
          <p:nvPr/>
        </p:nvSpPr>
        <p:spPr>
          <a:xfrm>
            <a:off x="886136" y="1254419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(1)</a:t>
            </a:r>
            <a:r>
              <a:rPr kumimoji="1" lang="ja-JP" altLang="en-US" b="1" dirty="0">
                <a:latin typeface="+mj-ea"/>
                <a:ea typeface="+mj-ea"/>
              </a:rPr>
              <a:t>組立：拠点</a:t>
            </a:r>
            <a:r>
              <a:rPr kumimoji="1" lang="en-US" altLang="ja-JP" b="1" dirty="0">
                <a:latin typeface="+mj-ea"/>
                <a:ea typeface="+mj-ea"/>
              </a:rPr>
              <a:t>B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9E5946D-4746-4E89-B303-8DA569FAFC80}"/>
              </a:ext>
            </a:extLst>
          </p:cNvPr>
          <p:cNvSpPr txBox="1"/>
          <p:nvPr/>
        </p:nvSpPr>
        <p:spPr>
          <a:xfrm>
            <a:off x="1003582" y="1623751"/>
            <a:ext cx="6558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製品</a:t>
            </a:r>
            <a:r>
              <a:rPr kumimoji="1" lang="ja-JP" altLang="en-US" dirty="0"/>
              <a:t>シリーズ</a:t>
            </a:r>
            <a:r>
              <a:rPr kumimoji="1" lang="en-US" altLang="ja-JP" dirty="0"/>
              <a:t>A</a:t>
            </a:r>
            <a:r>
              <a:rPr kumimoji="1" lang="ja-JP" altLang="en-US" dirty="0"/>
              <a:t>の量産を</a:t>
            </a:r>
            <a:r>
              <a:rPr lang="en-US" altLang="ja-JP" dirty="0" err="1"/>
              <a:t>yyyy</a:t>
            </a:r>
            <a:r>
              <a:rPr kumimoji="1" lang="ja-JP" altLang="en-US" dirty="0"/>
              <a:t>年</a:t>
            </a:r>
            <a:r>
              <a:rPr kumimoji="1" lang="en-US" altLang="ja-JP" dirty="0"/>
              <a:t>/mm</a:t>
            </a:r>
            <a:r>
              <a:rPr kumimoji="1" lang="ja-JP" altLang="en-US" dirty="0"/>
              <a:t>月から開始しております。</a:t>
            </a:r>
            <a:endParaRPr kumimoji="1" lang="en-US" altLang="ja-JP" dirty="0"/>
          </a:p>
          <a:p>
            <a:r>
              <a:rPr kumimoji="1" lang="ja-JP" altLang="en-US" dirty="0"/>
              <a:t>現在までの量産実績は約</a:t>
            </a:r>
            <a:r>
              <a:rPr lang="en-US" altLang="ja-JP" dirty="0" err="1"/>
              <a:t>xx</a:t>
            </a:r>
            <a:r>
              <a:rPr kumimoji="1" lang="en-US" altLang="ja-JP" dirty="0" err="1"/>
              <a:t>M</a:t>
            </a:r>
            <a:r>
              <a:rPr kumimoji="1" lang="ja-JP" altLang="en-US" dirty="0"/>
              <a:t>個になります。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2525602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423263" y="868100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4. </a:t>
            </a:r>
            <a:r>
              <a:rPr lang="ja-JP" altLang="en-US" sz="2000" dirty="0">
                <a:latin typeface="+mn-ea"/>
                <a:ea typeface="+mn-ea"/>
              </a:rPr>
              <a:t>変更後の工程を担う会社・工場の概要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328767E-C67C-4B96-8DB6-494F40294E39}"/>
              </a:ext>
            </a:extLst>
          </p:cNvPr>
          <p:cNvSpPr txBox="1"/>
          <p:nvPr/>
        </p:nvSpPr>
        <p:spPr>
          <a:xfrm>
            <a:off x="886136" y="1254419"/>
            <a:ext cx="3265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(2)</a:t>
            </a:r>
            <a:r>
              <a:rPr lang="ja-JP" altLang="en-US" b="1" dirty="0">
                <a:latin typeface="+mj-ea"/>
                <a:ea typeface="+mj-ea"/>
              </a:rPr>
              <a:t>ファイナルテスト：拠点</a:t>
            </a:r>
            <a:r>
              <a:rPr lang="en-US" altLang="ja-JP" b="1" dirty="0">
                <a:latin typeface="+mj-ea"/>
                <a:ea typeface="+mj-ea"/>
              </a:rPr>
              <a:t>C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45FF871-3C7E-4103-9789-D95D63443D1C}"/>
              </a:ext>
            </a:extLst>
          </p:cNvPr>
          <p:cNvSpPr txBox="1"/>
          <p:nvPr/>
        </p:nvSpPr>
        <p:spPr>
          <a:xfrm>
            <a:off x="1003582" y="1623751"/>
            <a:ext cx="6558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製品</a:t>
            </a:r>
            <a:r>
              <a:rPr kumimoji="1" lang="ja-JP" altLang="en-US" dirty="0"/>
              <a:t>シリーズ</a:t>
            </a:r>
            <a:r>
              <a:rPr kumimoji="1" lang="en-US" altLang="ja-JP" dirty="0"/>
              <a:t>A</a:t>
            </a:r>
            <a:r>
              <a:rPr kumimoji="1" lang="ja-JP" altLang="en-US" dirty="0"/>
              <a:t>の量産を</a:t>
            </a:r>
            <a:r>
              <a:rPr lang="en-US" altLang="ja-JP" dirty="0" err="1"/>
              <a:t>yyyy</a:t>
            </a:r>
            <a:r>
              <a:rPr kumimoji="1" lang="ja-JP" altLang="en-US" dirty="0"/>
              <a:t>年</a:t>
            </a:r>
            <a:r>
              <a:rPr kumimoji="1" lang="en-US" altLang="ja-JP" dirty="0"/>
              <a:t>/mm</a:t>
            </a:r>
            <a:r>
              <a:rPr kumimoji="1" lang="ja-JP" altLang="en-US" dirty="0"/>
              <a:t>月から開始しております。</a:t>
            </a:r>
            <a:endParaRPr kumimoji="1" lang="en-US" altLang="ja-JP" dirty="0"/>
          </a:p>
          <a:p>
            <a:r>
              <a:rPr kumimoji="1" lang="ja-JP" altLang="en-US" dirty="0"/>
              <a:t>現在までの量産実績は約</a:t>
            </a:r>
            <a:r>
              <a:rPr lang="en-US" altLang="ja-JP" dirty="0" err="1"/>
              <a:t>xx</a:t>
            </a:r>
            <a:r>
              <a:rPr kumimoji="1" lang="en-US" altLang="ja-JP" dirty="0" err="1"/>
              <a:t>M</a:t>
            </a:r>
            <a:r>
              <a:rPr kumimoji="1" lang="ja-JP" altLang="en-US" dirty="0"/>
              <a:t>個になります。</a:t>
            </a:r>
          </a:p>
        </p:txBody>
      </p:sp>
      <p:graphicFrame>
        <p:nvGraphicFramePr>
          <p:cNvPr id="8" name="Table 5">
            <a:extLst>
              <a:ext uri="{FF2B5EF4-FFF2-40B4-BE49-F238E27FC236}">
                <a16:creationId xmlns:a16="http://schemas.microsoft.com/office/drawing/2014/main" id="{AC93AAA9-893E-4EF3-9E45-89CC92D14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737681"/>
              </p:ext>
            </p:extLst>
          </p:nvPr>
        </p:nvGraphicFramePr>
        <p:xfrm>
          <a:off x="739302" y="2417200"/>
          <a:ext cx="10865796" cy="3474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844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81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2992">
                <a:tc>
                  <a:txBody>
                    <a:bodyPr/>
                    <a:lstStyle/>
                    <a:p>
                      <a:r>
                        <a:rPr lang="ja-JP" altLang="en-US" sz="1800" dirty="0"/>
                        <a:t>社名</a:t>
                      </a:r>
                      <a:endParaRPr lang="en-US" altLang="ja-JP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/>
                        <a:t>CCC</a:t>
                      </a:r>
                      <a:r>
                        <a:rPr lang="ja-JP" altLang="en-US" sz="1800" dirty="0"/>
                        <a:t> </a:t>
                      </a:r>
                      <a:r>
                        <a:rPr lang="en-US" altLang="ja-JP" sz="1800" dirty="0"/>
                        <a:t>Ltd.</a:t>
                      </a:r>
                      <a:endParaRPr lang="en-GB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所在地</a:t>
                      </a:r>
                      <a:endParaRPr lang="en-US" altLang="ja-JP" sz="1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/>
                        <a:t>(City) / (Country)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 dirty="0"/>
                        <a:t>設立</a:t>
                      </a:r>
                      <a:endParaRPr lang="en-US" altLang="ja-JP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/>
                        <a:t>Foundation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800" dirty="0" err="1"/>
                        <a:t>yyyy</a:t>
                      </a:r>
                      <a:r>
                        <a:rPr lang="ja-JP" altLang="en-US" sz="1800" dirty="0"/>
                        <a:t>年</a:t>
                      </a:r>
                      <a:endParaRPr lang="en-US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事業概要</a:t>
                      </a:r>
                      <a:endParaRPr lang="en-US" altLang="ja-JP" sz="1800"/>
                    </a:p>
                    <a:p>
                      <a:r>
                        <a:rPr lang="en-GB" altLang="ja-JP" sz="1800"/>
                        <a:t>Business</a:t>
                      </a:r>
                      <a:r>
                        <a:rPr lang="ja-JP" altLang="en-US" sz="1800" baseline="0"/>
                        <a:t> </a:t>
                      </a:r>
                      <a:r>
                        <a:rPr lang="en-GB" altLang="ja-JP" sz="1800"/>
                        <a:t>Outline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altLang="ja-JP" sz="1800">
                          <a:solidFill>
                            <a:schemeClr val="tx1"/>
                          </a:solidFill>
                        </a:rPr>
                        <a:t>Final </a:t>
                      </a:r>
                      <a:r>
                        <a:rPr lang="en-GB" altLang="ja-JP" sz="1800" dirty="0">
                          <a:solidFill>
                            <a:schemeClr val="tx1"/>
                          </a:solidFill>
                        </a:rPr>
                        <a:t>testing</a:t>
                      </a:r>
                      <a:r>
                        <a:rPr lang="ja-JP" altLang="en-US" sz="1800" dirty="0">
                          <a:solidFill>
                            <a:schemeClr val="tx1"/>
                          </a:solidFill>
                        </a:rPr>
                        <a:t>　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品質認証</a:t>
                      </a:r>
                      <a:endParaRPr lang="en-US" altLang="ja-JP" sz="1800"/>
                    </a:p>
                    <a:p>
                      <a:r>
                        <a:rPr lang="en-GB" altLang="ja-JP" sz="1800"/>
                        <a:t>Quality System Certification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ISO9002 (in</a:t>
                      </a:r>
                      <a:r>
                        <a:rPr lang="ja-JP" altLang="en-US" sz="18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ja-JP" sz="1800" baseline="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ISO14001 (in </a:t>
                      </a:r>
                      <a:r>
                        <a:rPr lang="en-US" altLang="ja-JP" sz="180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IATF16949(in </a:t>
                      </a:r>
                      <a:r>
                        <a:rPr kumimoji="1" lang="en-US" altLang="ja-JP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yyyy</a:t>
                      </a: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)</a:t>
                      </a:r>
                      <a:endParaRPr lang="en-US" altLang="ja-JP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5497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変更点と検証事項の明確化</a:t>
            </a:r>
          </a:p>
        </p:txBody>
      </p:sp>
    </p:spTree>
    <p:extLst>
      <p:ext uri="{BB962C8B-B14F-4D97-AF65-F5344CB8AC3E}">
        <p14:creationId xmlns:p14="http://schemas.microsoft.com/office/powerpoint/2010/main" val="1592780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)-</a:t>
            </a:r>
            <a:endParaRPr kumimoji="1" lang="ja-JP" altLang="en-US" dirty="0"/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184D5E94-120E-4F05-A733-3EEDCADF02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859542"/>
              </p:ext>
            </p:extLst>
          </p:nvPr>
        </p:nvGraphicFramePr>
        <p:xfrm>
          <a:off x="2159000" y="2445127"/>
          <a:ext cx="7874000" cy="1350645"/>
        </p:xfrm>
        <a:graphic>
          <a:graphicData uri="http://schemas.openxmlformats.org/drawingml/2006/table">
            <a:tbl>
              <a:tblPr/>
              <a:tblGrid>
                <a:gridCol w="1574800">
                  <a:extLst>
                    <a:ext uri="{9D8B030D-6E8A-4147-A177-3AD203B41FA5}">
                      <a16:colId xmlns:a16="http://schemas.microsoft.com/office/drawing/2014/main" val="84527055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3532387442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2577992550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2077410914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657716667"/>
                    </a:ext>
                  </a:extLst>
                </a:gridCol>
              </a:tblGrid>
              <a:tr h="28575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4M1E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変化点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3188750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Machine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Material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Method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Envi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ro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nment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690376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作業管理変更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装置変更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材料変更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工法変更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ｸﾘｰﾝ度管理変更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720387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0687921"/>
                  </a:ext>
                </a:extLst>
              </a:tr>
            </a:tbl>
          </a:graphicData>
        </a:graphic>
      </p:graphicFrame>
      <p:sp>
        <p:nvSpPr>
          <p:cNvPr id="10" name="タイトル 1">
            <a:extLst>
              <a:ext uri="{FF2B5EF4-FFF2-40B4-BE49-F238E27FC236}">
                <a16:creationId xmlns:a16="http://schemas.microsoft.com/office/drawing/2014/main" id="{5E65EEC0-6E3F-4E66-B7EF-78570C362629}"/>
              </a:ext>
            </a:extLst>
          </p:cNvPr>
          <p:cNvSpPr txBox="1">
            <a:spLocks/>
          </p:cNvSpPr>
          <p:nvPr/>
        </p:nvSpPr>
        <p:spPr>
          <a:xfrm>
            <a:off x="1984756" y="2095864"/>
            <a:ext cx="6476659" cy="284692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変化点</a:t>
            </a:r>
            <a:r>
              <a:rPr lang="en-US" altLang="ja-JP" sz="2000" dirty="0">
                <a:solidFill>
                  <a:schemeClr val="tx1"/>
                </a:solidFill>
                <a:latin typeface="+mn-ea"/>
                <a:ea typeface="+mn-ea"/>
              </a:rPr>
              <a:t>(4M1E)</a:t>
            </a:r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概略</a:t>
            </a:r>
          </a:p>
        </p:txBody>
      </p:sp>
    </p:spTree>
    <p:extLst>
      <p:ext uri="{BB962C8B-B14F-4D97-AF65-F5344CB8AC3E}">
        <p14:creationId xmlns:p14="http://schemas.microsoft.com/office/powerpoint/2010/main" val="3162378828"/>
      </p:ext>
    </p:extLst>
  </p:cSld>
  <p:clrMapOvr>
    <a:masterClrMapping/>
  </p:clrMapOvr>
</p:sld>
</file>

<file path=ppt/theme/theme1.xml><?xml version="1.0" encoding="utf-8"?>
<a:theme xmlns:a="http://schemas.openxmlformats.org/drawingml/2006/main" name="Renesas Template 2020 - EN Confidential">
  <a:themeElements>
    <a:clrScheme name="Renesas_colors">
      <a:dk1>
        <a:srgbClr val="3C3C3B"/>
      </a:dk1>
      <a:lt1>
        <a:sysClr val="window" lastClr="FFFFFF"/>
      </a:lt1>
      <a:dk2>
        <a:srgbClr val="06418C"/>
      </a:dk2>
      <a:lt2>
        <a:srgbClr val="F2F2F2"/>
      </a:lt2>
      <a:accent1>
        <a:srgbClr val="4471A9"/>
      </a:accent1>
      <a:accent2>
        <a:srgbClr val="D70000"/>
      </a:accent2>
      <a:accent3>
        <a:srgbClr val="FFC800"/>
      </a:accent3>
      <a:accent4>
        <a:srgbClr val="669933"/>
      </a:accent4>
      <a:accent5>
        <a:srgbClr val="993399"/>
      </a:accent5>
      <a:accent6>
        <a:srgbClr val="9D9D9D"/>
      </a:accent6>
      <a:hlink>
        <a:srgbClr val="06418C"/>
      </a:hlink>
      <a:folHlink>
        <a:srgbClr val="993399"/>
      </a:folHlink>
    </a:clrScheme>
    <a:fontScheme name="ユーザー定義 1">
      <a:majorFont>
        <a:latin typeface="Arial Narrow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5E63106A-C05F-495E-8229-D24B783B9330}" vid="{1665157C-E23C-4462-9858-AE6CB20D8E0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A711D5662BF054AA3252506ADD2F425" ma:contentTypeVersion="7" ma:contentTypeDescription="新しいドキュメントを作成します。" ma:contentTypeScope="" ma:versionID="a21980b33498595edca9547dc23be48e">
  <xsd:schema xmlns:xsd="http://www.w3.org/2001/XMLSchema" xmlns:xs="http://www.w3.org/2001/XMLSchema" xmlns:p="http://schemas.microsoft.com/office/2006/metadata/properties" xmlns:ns2="9527a488-1fed-4675-9286-af3253184815" targetNamespace="http://schemas.microsoft.com/office/2006/metadata/properties" ma:root="true" ma:fieldsID="19cd9684aff73a4bb0cf934712cc54d4" ns2:_="">
    <xsd:import namespace="9527a488-1fed-4675-9286-af325318481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27a488-1fed-4675-9286-af32531848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9FFAD9-7CE9-4A0B-8E10-7400ADC743F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527a488-1fed-4675-9286-af32531848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D557801-227E-4E93-B4C6-A679C7A203A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0238933-2C56-4FB6-9CE5-6308FB304B64}">
  <ds:schemaRefs>
    <ds:schemaRef ds:uri="http://purl.org/dc/dcmitype/"/>
    <ds:schemaRef ds:uri="http://schemas.microsoft.com/office/infopath/2007/PartnerControls"/>
    <ds:schemaRef ds:uri="ec8968c3-5d4a-43de-a972-4740945bc29c"/>
    <ds:schemaRef ds:uri="4788d2b0-b4da-4d70-8239-c366d9058929"/>
    <ds:schemaRef ds:uri="http://purl.org/dc/elements/1.1/"/>
    <ds:schemaRef ds:uri="http://schemas.microsoft.com/office/2006/metadata/properties"/>
    <ds:schemaRef ds:uri="4011726e-bd25-4e0b-a526-2e95e8612b10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20080a7d-0d05-4ca6-910f-6d4516fe2524"/>
    <ds:schemaRef ds:uri="bcafdea9-4924-4052-8a69-e8d56af6bd79"/>
    <ds:schemaRef ds:uri="http://www.w3.org/XML/1998/namespace"/>
    <ds:schemaRef ds:uri="http://schemas.microsoft.com/sharepoint/v4"/>
    <ds:schemaRef ds:uri="fcce5833-1d1e-46af-ae01-10c2f906a24b"/>
    <ds:schemaRef ds:uri="c24288ec-b664-4237-bfbf-b4d89727903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2505</Words>
  <Application>Microsoft Office PowerPoint</Application>
  <PresentationFormat>ワイド画面</PresentationFormat>
  <Paragraphs>564</Paragraphs>
  <Slides>31</Slides>
  <Notes>25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31</vt:i4>
      </vt:variant>
    </vt:vector>
  </HeadingPairs>
  <TitlesOfParts>
    <vt:vector size="40" baseType="lpstr">
      <vt:lpstr>Meiryo UI</vt:lpstr>
      <vt:lpstr>メイリオ</vt:lpstr>
      <vt:lpstr>Arial</vt:lpstr>
      <vt:lpstr>Arial Narrow</vt:lpstr>
      <vt:lpstr>Calibri</vt:lpstr>
      <vt:lpstr>Consolas</vt:lpstr>
      <vt:lpstr>Symbol</vt:lpstr>
      <vt:lpstr>Wingdings</vt:lpstr>
      <vt:lpstr>Renesas Template 2020 - EN Confidential</vt:lpstr>
      <vt:lpstr>PowerPoint プレゼンテーション</vt:lpstr>
      <vt:lpstr>Contents</vt:lpstr>
      <vt:lpstr>変更内容</vt:lpstr>
      <vt:lpstr>01　変更内容</vt:lpstr>
      <vt:lpstr>01　変更内容</vt:lpstr>
      <vt:lpstr>01　変更内容</vt:lpstr>
      <vt:lpstr>01　変更内容</vt:lpstr>
      <vt:lpstr>変更点と検証事項の明確化</vt:lpstr>
      <vt:lpstr>02　変更点と検証事項の明確化　- PCN変化点評価シート(製造上の変更点)-</vt:lpstr>
      <vt:lpstr>02　変更点と検証事項の明確化　- PCN変化点評価シート(製造上の変更点)-</vt:lpstr>
      <vt:lpstr>02　変更点と検証事項の明確化　- PCN変化点評価シート(設計上の変更点)-</vt:lpstr>
      <vt:lpstr>02　変更点と検証事項の明確化　- PCN変化点評価シート(組み合わせ影響確認)-</vt:lpstr>
      <vt:lpstr>02　変更点と検証事項の明確化　- PCN変化点評価シート(組み合わせ影響確認)-</vt:lpstr>
      <vt:lpstr>変更準備・計画</vt:lpstr>
      <vt:lpstr>03　変更準備・計画　–全体計画-</vt:lpstr>
      <vt:lpstr>03　変更準備・計画　–変更確認項目-</vt:lpstr>
      <vt:lpstr>工程チェック</vt:lpstr>
      <vt:lpstr>04　工程チェック</vt:lpstr>
      <vt:lpstr>変更品評価結果</vt:lpstr>
      <vt:lpstr>05　変更品評価結果</vt:lpstr>
      <vt:lpstr>05　変更ワークシート(製造上の変更点) 検証結果　　-変更点の検証結果-</vt:lpstr>
      <vt:lpstr>05　変更ワークシート(製造上の変更点) 検証結果　　-変更点の検証結果-</vt:lpstr>
      <vt:lpstr>05　変更ワークシート(設計上の変更点)検証結果　　-変更品の検証結果-　</vt:lpstr>
      <vt:lpstr>05　変更ワークシート(設計上の変更点)検証結果　　-変更品の検証結果-　</vt:lpstr>
      <vt:lpstr>05　変更ワークシート(設計上の変更点)検証結果　　-変更品の検証結果-　</vt:lpstr>
      <vt:lpstr>05　変更ワークシート(設計上の変更点)検証結果　　-変更品の検証結果-　</vt:lpstr>
      <vt:lpstr>05　変更点と検証結果　 –組み合わせ影響確認-</vt:lpstr>
      <vt:lpstr>05　変更点と検証結果　 –組み合わせ影響確認-</vt:lpstr>
      <vt:lpstr>05　変更点と検証結果　 –組み合わせ影響確認-</vt:lpstr>
      <vt:lpstr>05　変更点と検証結果　 –組み合わせ影響確認-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69</cp:revision>
  <dcterms:created xsi:type="dcterms:W3CDTF">2018-08-24T12:57:32Z</dcterms:created>
  <dcterms:modified xsi:type="dcterms:W3CDTF">2023-06-29T06:12:27Z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0x010100CA711D5662BF054AA3252506ADD2F425</vt:lpwstr>
  </property>
  <property fmtid="{D5CDD505-2E9C-101B-9397-08002B2CF9AE}" pid="3" name="MediaServiceImageTags">
    <vt:lpwstr/>
  </property>
</Properties>
</file>