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5"/>
  </p:notesMasterIdLst>
  <p:handoutMasterIdLst>
    <p:handoutMasterId r:id="rId36"/>
  </p:handoutMasterIdLst>
  <p:sldIdLst>
    <p:sldId id="971" r:id="rId5"/>
    <p:sldId id="1059" r:id="rId6"/>
    <p:sldId id="967" r:id="rId7"/>
    <p:sldId id="1068" r:id="rId8"/>
    <p:sldId id="980" r:id="rId9"/>
    <p:sldId id="1065" r:id="rId10"/>
    <p:sldId id="981" r:id="rId11"/>
    <p:sldId id="972" r:id="rId12"/>
    <p:sldId id="973" r:id="rId13"/>
    <p:sldId id="990" r:id="rId14"/>
    <p:sldId id="1008" r:id="rId15"/>
    <p:sldId id="1054" r:id="rId16"/>
    <p:sldId id="974" r:id="rId17"/>
    <p:sldId id="1012" r:id="rId18"/>
    <p:sldId id="1066" r:id="rId19"/>
    <p:sldId id="976" r:id="rId20"/>
    <p:sldId id="1057" r:id="rId21"/>
    <p:sldId id="1067" r:id="rId22"/>
    <p:sldId id="1058" r:id="rId23"/>
    <p:sldId id="1033" r:id="rId24"/>
    <p:sldId id="1000" r:id="rId25"/>
    <p:sldId id="1060" r:id="rId26"/>
    <p:sldId id="1013" r:id="rId27"/>
    <p:sldId id="1061" r:id="rId28"/>
    <p:sldId id="1046" r:id="rId29"/>
    <p:sldId id="1063" r:id="rId30"/>
    <p:sldId id="1064" r:id="rId31"/>
    <p:sldId id="1021" r:id="rId32"/>
    <p:sldId id="1016" r:id="rId33"/>
    <p:sldId id="1069" r:id="rId34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1068"/>
            <p14:sldId id="980"/>
            <p14:sldId id="1065"/>
            <p14:sldId id="981"/>
            <p14:sldId id="972"/>
            <p14:sldId id="973"/>
            <p14:sldId id="990"/>
            <p14:sldId id="1008"/>
            <p14:sldId id="1054"/>
            <p14:sldId id="974"/>
            <p14:sldId id="1012"/>
            <p14:sldId id="1066"/>
            <p14:sldId id="976"/>
            <p14:sldId id="1057"/>
            <p14:sldId id="1067"/>
            <p14:sldId id="1058"/>
            <p14:sldId id="1033"/>
            <p14:sldId id="1000"/>
            <p14:sldId id="1060"/>
            <p14:sldId id="1013"/>
            <p14:sldId id="1061"/>
            <p14:sldId id="1046"/>
            <p14:sldId id="1063"/>
            <p14:sldId id="1064"/>
            <p14:sldId id="1021"/>
            <p14:sldId id="1016"/>
            <p14:sldId id="10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211" userDrawn="1">
          <p15:clr>
            <a:srgbClr val="A4A3A4"/>
          </p15:clr>
        </p15:guide>
        <p15:guide id="8" pos="665" userDrawn="1">
          <p15:clr>
            <a:srgbClr val="A4A3A4"/>
          </p15:clr>
        </p15:guide>
        <p15:guide id="9" orient="horz" pos="754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10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D2"/>
    <a:srgbClr val="E61E1E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89" autoAdjust="0"/>
    <p:restoredTop sz="94523" autoAdjust="0"/>
  </p:normalViewPr>
  <p:slideViewPr>
    <p:cSldViewPr>
      <p:cViewPr varScale="1">
        <p:scale>
          <a:sx n="67" d="100"/>
          <a:sy n="67" d="100"/>
        </p:scale>
        <p:origin x="702" y="72"/>
      </p:cViewPr>
      <p:guideLst>
        <p:guide orient="horz" pos="459"/>
        <p:guide orient="horz" pos="4020"/>
        <p:guide pos="3840"/>
        <p:guide pos="211"/>
        <p:guide pos="665"/>
        <p:guide orient="horz" pos="754"/>
        <p:guide pos="7242"/>
        <p:guide orient="horz" pos="10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2024/10/4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2024/10/4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595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963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234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011431" y="1670857"/>
            <a:ext cx="10180221" cy="1118491"/>
          </a:xfrm>
          <a:prstGeom prst="rect">
            <a:avLst/>
          </a:prstGeom>
        </p:spPr>
        <p:txBody>
          <a:bodyPr anchor="t"/>
          <a:lstStyle/>
          <a:p>
            <a:pPr algn="ctr"/>
            <a:r>
              <a:rPr lang="ja-JP" altLang="en-US" dirty="0">
                <a:latin typeface="+mn-ea"/>
              </a:rPr>
              <a:t>マルチリソース検証エビデンスドキュメント</a:t>
            </a:r>
            <a:endParaRPr lang="en-US" altLang="ja-JP" dirty="0">
              <a:latin typeface="+mn-ea"/>
            </a:endParaRP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マルチリソース間の差分と検証事項の明確化 </a:t>
            </a:r>
            <a:r>
              <a:rPr lang="en-US" altLang="ja-JP" sz="2000" dirty="0"/>
              <a:t>– </a:t>
            </a:r>
            <a:r>
              <a:rPr lang="ja-JP" altLang="en-US" sz="2000" dirty="0"/>
              <a:t>マルチリソース差分評価シート</a:t>
            </a:r>
            <a:endParaRPr kumimoji="1" lang="ja-JP" altLang="en-US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A5D855-5C72-D328-D969-FB42F63CB237}"/>
              </a:ext>
            </a:extLst>
          </p:cNvPr>
          <p:cNvSpPr txBox="1"/>
          <p:nvPr/>
        </p:nvSpPr>
        <p:spPr>
          <a:xfrm>
            <a:off x="1055440" y="79664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latin typeface="+mn-ea"/>
              </a:rPr>
              <a:t>設計上の差分</a:t>
            </a:r>
            <a:endParaRPr kumimoji="1" lang="ja-JP" altLang="en-US" sz="2000" b="1" dirty="0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852A814-24B9-8023-4396-3024F228C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628800"/>
            <a:ext cx="10296525" cy="265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マルチリソース間の差分と検証事項の明確化 </a:t>
            </a:r>
            <a:r>
              <a:rPr lang="en-US" altLang="ja-JP" sz="2000" dirty="0"/>
              <a:t>– </a:t>
            </a:r>
            <a:r>
              <a:rPr lang="ja-JP" altLang="en-US" sz="2000" dirty="0"/>
              <a:t>マルチリソース差分評価シート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9E68621-CC82-BD2A-521E-E1F3E3EC3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688" y="1196752"/>
            <a:ext cx="10296525" cy="452664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31AD8C-D473-0E90-8818-8DB3D3E096FD}"/>
              </a:ext>
            </a:extLst>
          </p:cNvPr>
          <p:cNvSpPr txBox="1"/>
          <p:nvPr/>
        </p:nvSpPr>
        <p:spPr>
          <a:xfrm>
            <a:off x="1055440" y="796642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/>
              <a:t>組み合わせ影響確認と信頼性評価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マルチリソース間の差分と検証事項の明確化 </a:t>
            </a:r>
            <a:r>
              <a:rPr lang="en-US" altLang="ja-JP" sz="2000" dirty="0"/>
              <a:t>– </a:t>
            </a:r>
            <a:r>
              <a:rPr lang="ja-JP" altLang="en-US" sz="2000" dirty="0"/>
              <a:t>マルチリソース差分評価シート</a:t>
            </a:r>
            <a:endParaRPr kumimoji="1" lang="ja-JP" altLang="en-US" b="1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55440" y="1628800"/>
            <a:ext cx="5027562" cy="4752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A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  最大チップサイズ　</a:t>
            </a:r>
            <a:endParaRPr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55440" y="117749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062721" y="3672927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75707" y="5351375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36" name="楕円 35"/>
          <p:cNvSpPr/>
          <p:nvPr/>
        </p:nvSpPr>
        <p:spPr>
          <a:xfrm>
            <a:off x="3487868" y="3469939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37" name="楕円 36"/>
          <p:cNvSpPr/>
          <p:nvPr/>
        </p:nvSpPr>
        <p:spPr>
          <a:xfrm>
            <a:off x="1833998" y="410772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製品ｂ</a:t>
            </a:r>
          </a:p>
        </p:txBody>
      </p:sp>
      <p:sp>
        <p:nvSpPr>
          <p:cNvPr id="38" name="楕円 37"/>
          <p:cNvSpPr/>
          <p:nvPr/>
        </p:nvSpPr>
        <p:spPr>
          <a:xfrm>
            <a:off x="2660090" y="4492679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製品ｃ</a:t>
            </a:r>
          </a:p>
        </p:txBody>
      </p:sp>
      <p:sp>
        <p:nvSpPr>
          <p:cNvPr id="39" name="楕円 38"/>
          <p:cNvSpPr/>
          <p:nvPr/>
        </p:nvSpPr>
        <p:spPr>
          <a:xfrm>
            <a:off x="1833997" y="4770785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製品ｄ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99456" y="2113111"/>
            <a:ext cx="1604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チップ 長　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51784" y="5399287"/>
            <a:ext cx="1604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dirty="0"/>
              <a:t>チップ 長　</a:t>
            </a:r>
            <a:endParaRPr kumimoji="1" lang="ja-JP" altLang="en-US" sz="1400" dirty="0"/>
          </a:p>
        </p:txBody>
      </p:sp>
      <p:cxnSp>
        <p:nvCxnSpPr>
          <p:cNvPr id="5" name="直線矢印コネクタ 4"/>
          <p:cNvCxnSpPr>
            <a:cxnSpLocks/>
          </p:cNvCxnSpPr>
          <p:nvPr/>
        </p:nvCxnSpPr>
        <p:spPr>
          <a:xfrm>
            <a:off x="1468237" y="5351375"/>
            <a:ext cx="41919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cxnSpLocks/>
          </p:cNvCxnSpPr>
          <p:nvPr/>
        </p:nvCxnSpPr>
        <p:spPr>
          <a:xfrm flipV="1">
            <a:off x="1468237" y="2564904"/>
            <a:ext cx="0" cy="2778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吹き出し 9"/>
          <p:cNvSpPr/>
          <p:nvPr/>
        </p:nvSpPr>
        <p:spPr>
          <a:xfrm>
            <a:off x="3863752" y="2636912"/>
            <a:ext cx="1757830" cy="480388"/>
          </a:xfrm>
          <a:prstGeom prst="wedgeRectCallout">
            <a:avLst>
              <a:gd name="adj1" fmla="val -43169"/>
              <a:gd name="adj2" fmla="val 114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製品</a:t>
            </a:r>
            <a:r>
              <a:rPr lang="en-US" altLang="ja-JP" sz="1200" dirty="0"/>
              <a:t>A</a:t>
            </a:r>
            <a:r>
              <a:rPr lang="ja-JP" altLang="en-US" sz="1200" dirty="0"/>
              <a:t>が</a:t>
            </a:r>
            <a:endParaRPr lang="en-US" altLang="ja-JP" sz="1200" dirty="0"/>
          </a:p>
          <a:p>
            <a:pPr algn="ctr"/>
            <a:r>
              <a:rPr kumimoji="1" lang="ja-JP" altLang="en-US" sz="1200" dirty="0"/>
              <a:t>最大チップサイズ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DD7757-5DB6-99EC-AFED-C9A8418C3F95}"/>
              </a:ext>
            </a:extLst>
          </p:cNvPr>
          <p:cNvSpPr txBox="1"/>
          <p:nvPr/>
        </p:nvSpPr>
        <p:spPr>
          <a:xfrm>
            <a:off x="6312023" y="1628800"/>
            <a:ext cx="5040189" cy="4752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②：製品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B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　最小ワイヤ径</a:t>
            </a:r>
            <a:endParaRPr kumimoji="1"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17924C0-F756-AE1A-B3D4-663106255069}"/>
              </a:ext>
            </a:extLst>
          </p:cNvPr>
          <p:cNvSpPr txBox="1"/>
          <p:nvPr/>
        </p:nvSpPr>
        <p:spPr>
          <a:xfrm>
            <a:off x="9696400" y="4005064"/>
            <a:ext cx="1023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dirty="0"/>
              <a:t>ワイヤ径</a:t>
            </a:r>
            <a:endParaRPr kumimoji="1" lang="ja-JP" altLang="en-US" sz="1400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96778FBB-F79E-9432-F1EE-49F024BD30A1}"/>
              </a:ext>
            </a:extLst>
          </p:cNvPr>
          <p:cNvSpPr/>
          <p:nvPr/>
        </p:nvSpPr>
        <p:spPr>
          <a:xfrm>
            <a:off x="7262067" y="3413154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r>
              <a:rPr kumimoji="1" lang="en-US" altLang="ja-JP" sz="1000" dirty="0"/>
              <a:t>B</a:t>
            </a:r>
            <a:endParaRPr kumimoji="1" lang="ja-JP" altLang="en-US" sz="1000" dirty="0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F66BF2C-34C7-72F0-8C0D-B63262CF29E9}"/>
              </a:ext>
            </a:extLst>
          </p:cNvPr>
          <p:cNvSpPr/>
          <p:nvPr/>
        </p:nvSpPr>
        <p:spPr>
          <a:xfrm>
            <a:off x="8211859" y="3413154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50A7C603-B40D-EE4D-F8E6-C5759EDE4727}"/>
              </a:ext>
            </a:extLst>
          </p:cNvPr>
          <p:cNvSpPr/>
          <p:nvPr/>
        </p:nvSpPr>
        <p:spPr>
          <a:xfrm>
            <a:off x="8999049" y="3413154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endParaRPr kumimoji="1" lang="en-US" altLang="ja-JP" sz="1000" dirty="0"/>
          </a:p>
          <a:p>
            <a:pPr algn="ctr"/>
            <a:r>
              <a:rPr lang="en-US" altLang="ja-JP" sz="1000" dirty="0"/>
              <a:t>c</a:t>
            </a:r>
            <a:endParaRPr kumimoji="1" lang="ja-JP" altLang="en-US" sz="1000" dirty="0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D46352A4-2C8A-A0B5-8647-7353FF3D36AC}"/>
              </a:ext>
            </a:extLst>
          </p:cNvPr>
          <p:cNvSpPr/>
          <p:nvPr/>
        </p:nvSpPr>
        <p:spPr>
          <a:xfrm>
            <a:off x="9742346" y="3413154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endParaRPr kumimoji="1" lang="en-US" altLang="ja-JP" sz="1000" dirty="0"/>
          </a:p>
          <a:p>
            <a:pPr algn="ctr"/>
            <a:r>
              <a:rPr kumimoji="1" lang="en-US" altLang="ja-JP" sz="1000" dirty="0"/>
              <a:t>d</a:t>
            </a:r>
            <a:endParaRPr kumimoji="1" lang="ja-JP" altLang="en-US" sz="1000" dirty="0"/>
          </a:p>
        </p:txBody>
      </p:sp>
      <p:sp>
        <p:nvSpPr>
          <p:cNvPr id="21" name="四角形吹き出し 9">
            <a:extLst>
              <a:ext uri="{FF2B5EF4-FFF2-40B4-BE49-F238E27FC236}">
                <a16:creationId xmlns:a16="http://schemas.microsoft.com/office/drawing/2014/main" id="{B35C5390-F18F-0E3B-6FE9-77FB82F2B462}"/>
              </a:ext>
            </a:extLst>
          </p:cNvPr>
          <p:cNvSpPr/>
          <p:nvPr/>
        </p:nvSpPr>
        <p:spPr>
          <a:xfrm>
            <a:off x="7708735" y="2673928"/>
            <a:ext cx="2084173" cy="480388"/>
          </a:xfrm>
          <a:prstGeom prst="wedgeRectCallout">
            <a:avLst>
              <a:gd name="adj1" fmla="val -45570"/>
              <a:gd name="adj2" fmla="val 96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製品</a:t>
            </a:r>
            <a:r>
              <a:rPr lang="en-US" altLang="ja-JP" sz="1200" dirty="0"/>
              <a:t>B</a:t>
            </a:r>
            <a:r>
              <a:rPr lang="ja-JP" altLang="en-US" sz="1200" dirty="0"/>
              <a:t>が</a:t>
            </a:r>
            <a:endParaRPr lang="en-US" altLang="ja-JP" sz="1200" dirty="0"/>
          </a:p>
          <a:p>
            <a:pPr algn="ctr"/>
            <a:r>
              <a:rPr lang="ja-JP" altLang="en-US" sz="1200" dirty="0"/>
              <a:t>最小ワイヤ径</a:t>
            </a:r>
            <a:endParaRPr kumimoji="1" lang="ja-JP" altLang="en-US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6A08278-018B-13B8-CC24-058B3C3A304E}"/>
              </a:ext>
            </a:extLst>
          </p:cNvPr>
          <p:cNvSpPr txBox="1"/>
          <p:nvPr/>
        </p:nvSpPr>
        <p:spPr>
          <a:xfrm>
            <a:off x="8627510" y="3995772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</a:t>
            </a:r>
            <a:endParaRPr kumimoji="1" lang="ja-JP" altLang="en-US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1F164BE2-EDDF-B5F3-8AA0-663BFA35F010}"/>
              </a:ext>
            </a:extLst>
          </p:cNvPr>
          <p:cNvCxnSpPr>
            <a:cxnSpLocks/>
          </p:cNvCxnSpPr>
          <p:nvPr/>
        </p:nvCxnSpPr>
        <p:spPr>
          <a:xfrm>
            <a:off x="7176120" y="3911289"/>
            <a:ext cx="35846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078EA0-703C-5744-150C-BC9154EBC465}"/>
              </a:ext>
            </a:extLst>
          </p:cNvPr>
          <p:cNvSpPr txBox="1"/>
          <p:nvPr/>
        </p:nvSpPr>
        <p:spPr>
          <a:xfrm>
            <a:off x="1055440" y="796642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/>
              <a:t>組み合わせ影響確認と信頼性評価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3044920"/>
            <a:ext cx="9484603" cy="54000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生産準備検証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生産準備検証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3C4C3F1-D6B4-223F-293F-BAD4C1D3AC79}"/>
              </a:ext>
            </a:extLst>
          </p:cNvPr>
          <p:cNvSpPr txBox="1"/>
          <p:nvPr/>
        </p:nvSpPr>
        <p:spPr>
          <a:xfrm>
            <a:off x="1080120" y="12687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工程：製造拠点</a:t>
            </a:r>
            <a:r>
              <a:rPr kumimoji="1" lang="en-US" altLang="ja-JP" b="1" dirty="0">
                <a:latin typeface="+mj-ea"/>
                <a:ea typeface="+mj-ea"/>
              </a:rPr>
              <a:t>A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2694B37-BD88-B4C1-C911-1F6929124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71437"/>
              </p:ext>
            </p:extLst>
          </p:nvPr>
        </p:nvGraphicFramePr>
        <p:xfrm>
          <a:off x="1055439" y="1638093"/>
          <a:ext cx="10441235" cy="2526720"/>
        </p:xfrm>
        <a:graphic>
          <a:graphicData uri="http://schemas.openxmlformats.org/drawingml/2006/table">
            <a:tbl>
              <a:tblPr/>
              <a:tblGrid>
                <a:gridCol w="3036104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40513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全体計画</a:t>
                      </a:r>
                    </a:p>
                  </a:txBody>
                  <a:tcPr marL="9321" marR="932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製品生産開始時期、製品生産終了予定時期（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or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終了予定通達時期）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8074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作業標準類、設備点検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製品認定前に標準類・点検類の整備完了。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オペレータ教育・資格認定を実施済み。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新規設備の導入なく、既存保全体制にて運用する。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不具合解析体制を量産前に確立済み。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既存検査機器、治工具を使用し生産を行う。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初期流動を実施し正常な生産を確認済み。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生産準備検証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3C4C3F1-D6B4-223F-293F-BAD4C1D3AC79}"/>
              </a:ext>
            </a:extLst>
          </p:cNvPr>
          <p:cNvSpPr txBox="1"/>
          <p:nvPr/>
        </p:nvSpPr>
        <p:spPr>
          <a:xfrm>
            <a:off x="1080120" y="12687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工程：製造拠点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2694B37-BD88-B4C1-C911-1F6929124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082111"/>
              </p:ext>
            </p:extLst>
          </p:nvPr>
        </p:nvGraphicFramePr>
        <p:xfrm>
          <a:off x="1055439" y="1638093"/>
          <a:ext cx="10441235" cy="2526720"/>
        </p:xfrm>
        <a:graphic>
          <a:graphicData uri="http://schemas.openxmlformats.org/drawingml/2006/table">
            <a:tbl>
              <a:tblPr/>
              <a:tblGrid>
                <a:gridCol w="3036104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40513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全体計画</a:t>
                      </a:r>
                    </a:p>
                  </a:txBody>
                  <a:tcPr marL="9321" marR="932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製品生産開始時期、製品生産終了予定時期（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or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終了予定通達時期）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8074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作業標準類、設備点検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製品認定前に標準類・点検類の整備完了。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オペレータ教育・資格認定を実施済み。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新規設備の導入なく、既存保全体制にて運用する。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不具合解析体制を量産前に確立済み。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既存検査機器、治工具を使用し生産を行う。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初期流動を実施し正常な生産を確認済み。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51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269334"/>
              </p:ext>
            </p:extLst>
          </p:nvPr>
        </p:nvGraphicFramePr>
        <p:xfrm>
          <a:off x="1056567" y="1625686"/>
          <a:ext cx="10440108" cy="1679040"/>
        </p:xfrm>
        <a:graphic>
          <a:graphicData uri="http://schemas.openxmlformats.org/drawingml/2006/table">
            <a:tbl>
              <a:tblPr/>
              <a:tblGrid>
                <a:gridCol w="3582697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85741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72EE5B-DB0A-678B-1010-3614CDBC7FC2}"/>
              </a:ext>
            </a:extLst>
          </p:cNvPr>
          <p:cNvSpPr txBox="1"/>
          <p:nvPr/>
        </p:nvSpPr>
        <p:spPr>
          <a:xfrm>
            <a:off x="1080120" y="12687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工程：製造拠点</a:t>
            </a:r>
            <a:r>
              <a:rPr kumimoji="1" lang="en-US" altLang="ja-JP" b="1" dirty="0">
                <a:latin typeface="+mj-ea"/>
                <a:ea typeface="+mj-ea"/>
              </a:rPr>
              <a:t>A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17088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310538"/>
              </p:ext>
            </p:extLst>
          </p:nvPr>
        </p:nvGraphicFramePr>
        <p:xfrm>
          <a:off x="1056567" y="1625686"/>
          <a:ext cx="10440108" cy="1679040"/>
        </p:xfrm>
        <a:graphic>
          <a:graphicData uri="http://schemas.openxmlformats.org/drawingml/2006/table">
            <a:tbl>
              <a:tblPr/>
              <a:tblGrid>
                <a:gridCol w="3582697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85741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72EE5B-DB0A-678B-1010-3614CDBC7FC2}"/>
              </a:ext>
            </a:extLst>
          </p:cNvPr>
          <p:cNvSpPr txBox="1"/>
          <p:nvPr/>
        </p:nvSpPr>
        <p:spPr>
          <a:xfrm>
            <a:off x="1080120" y="12687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</a:t>
            </a:r>
            <a:r>
              <a:rPr lang="ja-JP" altLang="en-US" b="1" dirty="0">
                <a:latin typeface="+mj-ea"/>
                <a:ea typeface="+mj-ea"/>
              </a:rPr>
              <a:t>製造拠点</a:t>
            </a:r>
            <a:r>
              <a:rPr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2262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3044920"/>
            <a:ext cx="9167208" cy="54000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評価結果</a:t>
            </a:r>
          </a:p>
        </p:txBody>
      </p:sp>
    </p:spTree>
    <p:extLst>
      <p:ext uri="{BB962C8B-B14F-4D97-AF65-F5344CB8AC3E}">
        <p14:creationId xmlns:p14="http://schemas.microsoft.com/office/powerpoint/2010/main" val="3203731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35360" y="332656"/>
            <a:ext cx="9223983" cy="396000"/>
          </a:xfrm>
        </p:spPr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部品情報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11556370" cy="664797"/>
          </a:xfrm>
        </p:spPr>
        <p:txBody>
          <a:bodyPr/>
          <a:lstStyle/>
          <a:p>
            <a:r>
              <a:rPr lang="ja-JP" altLang="en-US" dirty="0"/>
              <a:t>マルチリソース間の差分と検証事項の明確化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799" y="3351483"/>
            <a:ext cx="9780469" cy="664797"/>
          </a:xfrm>
        </p:spPr>
        <p:txBody>
          <a:bodyPr/>
          <a:lstStyle/>
          <a:p>
            <a:r>
              <a:rPr lang="ja-JP" altLang="en-US" dirty="0"/>
              <a:t>生産準備検証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ja-JP" altLang="en-US" dirty="0"/>
              <a:t>工程チェック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9311934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評価結果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15B2DD5-FFD7-A404-7481-EF1691E7A054}"/>
              </a:ext>
            </a:extLst>
          </p:cNvPr>
          <p:cNvSpPr txBox="1"/>
          <p:nvPr/>
        </p:nvSpPr>
        <p:spPr>
          <a:xfrm>
            <a:off x="1055440" y="1259468"/>
            <a:ext cx="8014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全体</a:t>
            </a:r>
            <a:endParaRPr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F381BB2-B95C-1341-6FF6-598F450A1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300276"/>
              </p:ext>
            </p:extLst>
          </p:nvPr>
        </p:nvGraphicFramePr>
        <p:xfrm>
          <a:off x="1055440" y="1628800"/>
          <a:ext cx="10441236" cy="142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確認項目　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確認結果　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添付資料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</a:t>
                      </a:r>
                      <a:r>
                        <a:rPr lang="zh-TW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工程能力調査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あり 問題無し</a:t>
                      </a:r>
                      <a:endParaRPr kumimoji="1" lang="en-US" altLang="ja-JP" sz="14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②検査装置、測定システム解析調査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測定システム解析調査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(MSA)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の結果問題なし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lang="zh-TW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電気特性、寸法測定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EMC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の差分小で問題なし　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  <a:r>
                        <a:rPr lang="zh-TW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信頼性評価、兆候精査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信頼性評価・兆候精査 問題なし　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1826743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製造上の差分</a:t>
            </a:r>
            <a:r>
              <a:rPr lang="en-US" altLang="ja-JP" dirty="0"/>
              <a:t>)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1069956" y="125946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①工程能力調査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41112"/>
              </p:ext>
            </p:extLst>
          </p:nvPr>
        </p:nvGraphicFramePr>
        <p:xfrm>
          <a:off x="1043575" y="1864528"/>
          <a:ext cx="10453100" cy="1997044"/>
        </p:xfrm>
        <a:graphic>
          <a:graphicData uri="http://schemas.openxmlformats.org/drawingml/2006/table">
            <a:tbl>
              <a:tblPr/>
              <a:tblGrid>
                <a:gridCol w="212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6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6986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7581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58161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特性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55440" y="6186675"/>
            <a:ext cx="10225136" cy="626701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br>
              <a:rPr lang="en-US" altLang="ja-JP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製品仕様を満たすために、マルチリソース展開製品の製造基準値が設定され、製造工程の出来映えの分布が、製造基準値に対して余裕度を確保できていること。</a:t>
            </a:r>
            <a:r>
              <a:rPr lang="en-US" altLang="ja-JP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</a:p>
          <a:p>
            <a:r>
              <a:rPr lang="ja-JP" altLang="en-US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2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マルチリソース展開製品の工程能力で比較）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A8ADD6CD-5E02-83D3-5590-D5863D2724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40992"/>
              </p:ext>
            </p:extLst>
          </p:nvPr>
        </p:nvGraphicFramePr>
        <p:xfrm>
          <a:off x="1043575" y="4168260"/>
          <a:ext cx="10453100" cy="1997044"/>
        </p:xfrm>
        <a:graphic>
          <a:graphicData uri="http://schemas.openxmlformats.org/drawingml/2006/table">
            <a:tbl>
              <a:tblPr/>
              <a:tblGrid>
                <a:gridCol w="212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6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6986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7581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58161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1155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525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5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5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55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特性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5525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37DBCBA-6AB9-6A8F-D2FC-F5C02F76CBB1}"/>
              </a:ext>
            </a:extLst>
          </p:cNvPr>
          <p:cNvSpPr txBox="1"/>
          <p:nvPr/>
        </p:nvSpPr>
        <p:spPr>
          <a:xfrm>
            <a:off x="1001195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1CB90B-AF40-641B-5636-1EA6005C5484}"/>
              </a:ext>
            </a:extLst>
          </p:cNvPr>
          <p:cNvSpPr txBox="1"/>
          <p:nvPr/>
        </p:nvSpPr>
        <p:spPr>
          <a:xfrm>
            <a:off x="1001195" y="3913311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1826743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製造上の差分</a:t>
            </a:r>
            <a:r>
              <a:rPr lang="en-US" altLang="ja-JP" dirty="0"/>
              <a:t>)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1064716" y="1259468"/>
            <a:ext cx="5103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②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Gage R</a:t>
            </a:r>
            <a:r>
              <a:rPr lang="ja-JP" altLang="en-US" b="1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＆</a:t>
            </a:r>
            <a:r>
              <a:rPr lang="en-US" altLang="ja-JP" b="1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R</a:t>
            </a:r>
            <a:r>
              <a:rPr kumimoji="1" lang="ja-JP" altLang="en-US" b="1" dirty="0">
                <a:solidFill>
                  <a:schemeClr val="tx1"/>
                </a:solidFill>
              </a:rPr>
              <a:t>データシート）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910EF9-5442-ECFA-ADAF-BB65EFFA1598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F956A7-852E-F05D-137C-5FDE57FA670F}"/>
              </a:ext>
            </a:extLst>
          </p:cNvPr>
          <p:cNvSpPr txBox="1"/>
          <p:nvPr/>
        </p:nvSpPr>
        <p:spPr>
          <a:xfrm>
            <a:off x="1077923" y="3625279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288E4C-B4E5-D29C-D6A3-75658EEDD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93177"/>
              </p:ext>
            </p:extLst>
          </p:nvPr>
        </p:nvGraphicFramePr>
        <p:xfrm>
          <a:off x="1055440" y="1905000"/>
          <a:ext cx="1044123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440235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Step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GRR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Judgement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249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58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28787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7E09703-1DFB-32D6-CCE7-74CCC3610AF6}"/>
              </a:ext>
            </a:extLst>
          </p:cNvPr>
          <p:cNvSpPr txBox="1"/>
          <p:nvPr/>
        </p:nvSpPr>
        <p:spPr>
          <a:xfrm>
            <a:off x="1055440" y="5661248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GRR Result(%) criteria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10%&gt; Good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30%≧ Pass(with conditions)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30%&lt; No Good(Needs improvement)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CE810096-4FB5-1051-9544-B91415779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414903"/>
              </p:ext>
            </p:extLst>
          </p:nvPr>
        </p:nvGraphicFramePr>
        <p:xfrm>
          <a:off x="1055364" y="3921224"/>
          <a:ext cx="1044123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440235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Step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GRR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Judgement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249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58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28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3713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008111" cy="749165"/>
          </a:xfrm>
        </p:spPr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設計上の差分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1058939" y="1259468"/>
            <a:ext cx="2834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③</a:t>
            </a:r>
            <a:r>
              <a:rPr kumimoji="1" lang="zh-TW" altLang="en-US" b="1" dirty="0">
                <a:latin typeface="+mj-ea"/>
                <a:ea typeface="+mj-ea"/>
              </a:rPr>
              <a:t>電気的特性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）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576052"/>
              </p:ext>
            </p:extLst>
          </p:nvPr>
        </p:nvGraphicFramePr>
        <p:xfrm>
          <a:off x="1055440" y="1919717"/>
          <a:ext cx="1044123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6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58162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811683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651031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Parameter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symbol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Conditions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level input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VIH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CMOS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&gt;1.67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level input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CMOS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level output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VOH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IOH = -5mA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level output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VOL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IOH = -5mA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8976C89C-391A-7C49-DB2F-217A03663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036526"/>
              </p:ext>
            </p:extLst>
          </p:nvPr>
        </p:nvGraphicFramePr>
        <p:xfrm>
          <a:off x="1055440" y="3929608"/>
          <a:ext cx="1044123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6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58162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811683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651031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Parameter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symbol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Conditions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level input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VIH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CMOS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&gt;1.67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level input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CMOS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level output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VOH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IOH = -5mA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level output voltage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VOL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IOH = -5mA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7C1343C-1F21-643A-3BA9-830142A7114F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2896D4-6E17-F9D7-5DE9-33450F6C92E6}"/>
              </a:ext>
            </a:extLst>
          </p:cNvPr>
          <p:cNvSpPr txBox="1"/>
          <p:nvPr/>
        </p:nvSpPr>
        <p:spPr>
          <a:xfrm>
            <a:off x="1055440" y="3641576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57428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008111" cy="749165"/>
          </a:xfrm>
        </p:spPr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設計上の差分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296579"/>
              </p:ext>
            </p:extLst>
          </p:nvPr>
        </p:nvGraphicFramePr>
        <p:xfrm>
          <a:off x="1055440" y="3933056"/>
          <a:ext cx="1044123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6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58162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811683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651031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Parameter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symbol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Input leakage current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ILIH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REGVCC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&gt;1.67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EVCC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ILIL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0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0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EEB215-1A2B-A074-01FB-C476665E388C}"/>
              </a:ext>
            </a:extLst>
          </p:cNvPr>
          <p:cNvSpPr txBox="1"/>
          <p:nvPr/>
        </p:nvSpPr>
        <p:spPr>
          <a:xfrm>
            <a:off x="1067921" y="12594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③電気的特性（リーク特性）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5DC8BC1A-1290-C351-DD76-2D44E1C19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88299"/>
              </p:ext>
            </p:extLst>
          </p:nvPr>
        </p:nvGraphicFramePr>
        <p:xfrm>
          <a:off x="1055440" y="1916832"/>
          <a:ext cx="1044123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6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58162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811683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23465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651031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149833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Parameter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symbol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149833">
                <a:tc rowSpan="4"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Input leakage current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ILIH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REGVCC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&gt;1.67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149833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EVCC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149833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ILIL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0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149833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 = 0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E5F968-C65E-C020-F3D7-00445FA3A98E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66C5185-0886-B87B-F434-09F3B6DE4436}"/>
              </a:ext>
            </a:extLst>
          </p:cNvPr>
          <p:cNvSpPr txBox="1"/>
          <p:nvPr/>
        </p:nvSpPr>
        <p:spPr>
          <a:xfrm>
            <a:off x="1055440" y="3645024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99951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設計上の差分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1055440" y="1259468"/>
            <a:ext cx="370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③電気的特性（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等価性評価）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1055440" y="1943259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DD47A0B-6AD9-462D-8D1D-EBA831FD55FE}"/>
              </a:ext>
            </a:extLst>
          </p:cNvPr>
          <p:cNvSpPr/>
          <p:nvPr/>
        </p:nvSpPr>
        <p:spPr>
          <a:xfrm>
            <a:off x="6096000" y="1943259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4295800" y="6381328"/>
            <a:ext cx="3203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150Ω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法によるエミッション特性比較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01A324-5405-1660-1AE9-E62D2813AFE6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A055577-4333-0238-C80C-AC1E4972F5E0}"/>
              </a:ext>
            </a:extLst>
          </p:cNvPr>
          <p:cNvSpPr txBox="1"/>
          <p:nvPr/>
        </p:nvSpPr>
        <p:spPr>
          <a:xfrm>
            <a:off x="6096000" y="1628800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889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設計上の差分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4440376" y="6381328"/>
            <a:ext cx="3023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DPI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法によるエミッション特性比較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1FD5E7-930B-26CD-DD76-FEB94C4EE30C}"/>
              </a:ext>
            </a:extLst>
          </p:cNvPr>
          <p:cNvSpPr txBox="1"/>
          <p:nvPr/>
        </p:nvSpPr>
        <p:spPr>
          <a:xfrm>
            <a:off x="1055440" y="1259468"/>
            <a:ext cx="370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③電気的特性（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等価性評価）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F238B5E-4DE6-76BD-E817-75CF498F32B7}"/>
              </a:ext>
            </a:extLst>
          </p:cNvPr>
          <p:cNvSpPr/>
          <p:nvPr/>
        </p:nvSpPr>
        <p:spPr>
          <a:xfrm>
            <a:off x="1055440" y="1943259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FE9AE4D-DFF4-1D82-DC83-E61E9E9EA1D8}"/>
              </a:ext>
            </a:extLst>
          </p:cNvPr>
          <p:cNvSpPr/>
          <p:nvPr/>
        </p:nvSpPr>
        <p:spPr>
          <a:xfrm>
            <a:off x="6096000" y="1943259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A1A8DE3-0C18-2BEE-5840-80C9DE161A4E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B2616E6-AD3D-5122-4F78-BBA24CDC2A74}"/>
              </a:ext>
            </a:extLst>
          </p:cNvPr>
          <p:cNvSpPr txBox="1"/>
          <p:nvPr/>
        </p:nvSpPr>
        <p:spPr>
          <a:xfrm>
            <a:off x="6096000" y="1628800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3116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設計上の差分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4451789" y="6381328"/>
            <a:ext cx="3012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隣接端子のクロストーク特性比較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76BC28-17DA-C594-C6BF-3E99C6380875}"/>
              </a:ext>
            </a:extLst>
          </p:cNvPr>
          <p:cNvSpPr txBox="1"/>
          <p:nvPr/>
        </p:nvSpPr>
        <p:spPr>
          <a:xfrm>
            <a:off x="1055440" y="1259468"/>
            <a:ext cx="370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③電気的特性（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等価性評価）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0DF477C-531B-B22E-737D-3368D0F068EE}"/>
              </a:ext>
            </a:extLst>
          </p:cNvPr>
          <p:cNvSpPr/>
          <p:nvPr/>
        </p:nvSpPr>
        <p:spPr>
          <a:xfrm>
            <a:off x="1055440" y="1943259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E44B468-06F5-B80F-A52A-E6961FB7A605}"/>
              </a:ext>
            </a:extLst>
          </p:cNvPr>
          <p:cNvSpPr/>
          <p:nvPr/>
        </p:nvSpPr>
        <p:spPr>
          <a:xfrm>
            <a:off x="6096000" y="1943259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6F4F87A-C166-6990-F882-1D97A528978F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27B49F4-1E66-9AAD-9929-AF28BBD8F62F}"/>
              </a:ext>
            </a:extLst>
          </p:cNvPr>
          <p:cNvSpPr txBox="1"/>
          <p:nvPr/>
        </p:nvSpPr>
        <p:spPr>
          <a:xfrm>
            <a:off x="6096000" y="1628800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46199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" y="10274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信頼性上の差分</a:t>
            </a:r>
            <a:r>
              <a:rPr lang="en-US" altLang="ja-JP" dirty="0"/>
              <a:t>)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1055440" y="125946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④信頼性試験結果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808FE99-A197-4D92-8F4C-917B671D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638056"/>
              </p:ext>
            </p:extLst>
          </p:nvPr>
        </p:nvGraphicFramePr>
        <p:xfrm>
          <a:off x="1055688" y="1916832"/>
          <a:ext cx="10440987" cy="1615440"/>
        </p:xfrm>
        <a:graphic>
          <a:graphicData uri="http://schemas.openxmlformats.org/drawingml/2006/table">
            <a:tbl>
              <a:tblPr/>
              <a:tblGrid>
                <a:gridCol w="393457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1321650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516892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73241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785772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994492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596098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031326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43099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911215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1614567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5104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実施製品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代表品選定理由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5104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高温高湿バイアス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オートクレーブ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温度サイクル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ワイヤーが細い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高温放置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高温動作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エレクトロマイグレーション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人体モデル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パッケージ帯電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ラッチアップ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/ 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変更前後製品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CEDE9EE-B3F8-C5D3-11B3-2886150E2C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300690"/>
              </p:ext>
            </p:extLst>
          </p:nvPr>
        </p:nvGraphicFramePr>
        <p:xfrm>
          <a:off x="1055439" y="4049026"/>
          <a:ext cx="10440987" cy="1684230"/>
        </p:xfrm>
        <a:graphic>
          <a:graphicData uri="http://schemas.openxmlformats.org/drawingml/2006/table">
            <a:tbl>
              <a:tblPr/>
              <a:tblGrid>
                <a:gridCol w="393457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1321651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516891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73241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785771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994493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596098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031326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43099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911215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1614567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76479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実施製品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代表品選定理由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76479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高温高湿バイアス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オートクレーブ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温度サイクル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ワイヤーが細い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高温放置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高温動作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エレクトロマイグレーション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人体モデル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パッケージ帯電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ラッチアップ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14403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/ 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変更前後製品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CFF7D0-2281-0402-D03B-2FF72ECAAAAC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2AA2A02-D409-FE28-36F1-62147A74CB6D}"/>
              </a:ext>
            </a:extLst>
          </p:cNvPr>
          <p:cNvSpPr txBox="1"/>
          <p:nvPr/>
        </p:nvSpPr>
        <p:spPr>
          <a:xfrm>
            <a:off x="1055440" y="3773304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評価結果：差分評価シート</a:t>
            </a:r>
            <a:r>
              <a:rPr lang="en-US" altLang="ja-JP" dirty="0"/>
              <a:t>(</a:t>
            </a:r>
            <a:r>
              <a:rPr lang="ja-JP" altLang="en-US" dirty="0"/>
              <a:t>信頼性上の差分</a:t>
            </a:r>
            <a:r>
              <a:rPr lang="en-US" altLang="ja-JP" dirty="0"/>
              <a:t>)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1084764" y="125946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④兆候精査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395234"/>
              </p:ext>
            </p:extLst>
          </p:nvPr>
        </p:nvGraphicFramePr>
        <p:xfrm>
          <a:off x="1055439" y="1916832"/>
          <a:ext cx="10441236" cy="1947482"/>
        </p:xfrm>
        <a:graphic>
          <a:graphicData uri="http://schemas.openxmlformats.org/drawingml/2006/table">
            <a:tbl>
              <a:tblPr/>
              <a:tblGrid>
                <a:gridCol w="3883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7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2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DC</a:t>
                      </a:r>
                      <a:r>
                        <a:rPr kumimoji="0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特性</a:t>
                      </a:r>
                      <a:endParaRPr kumimoji="0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兆候精査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主要特性、信頼性評価 特性変動確認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level input voltage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level input voltage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6372199" y="2369412"/>
            <a:ext cx="2228045" cy="5363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特性変動確認結果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372199" y="3190794"/>
            <a:ext cx="2228045" cy="5363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特性変動確認結果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F39171-86FA-F638-5055-D5FE32683035}"/>
              </a:ext>
            </a:extLst>
          </p:cNvPr>
          <p:cNvSpPr txBox="1"/>
          <p:nvPr/>
        </p:nvSpPr>
        <p:spPr>
          <a:xfrm>
            <a:off x="1055440" y="1628800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DD9F464-4C9C-5655-2883-82423823C29A}"/>
              </a:ext>
            </a:extLst>
          </p:cNvPr>
          <p:cNvSpPr txBox="1"/>
          <p:nvPr/>
        </p:nvSpPr>
        <p:spPr>
          <a:xfrm>
            <a:off x="1055440" y="4129335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製造拠点</a:t>
            </a:r>
            <a:r>
              <a:rPr lang="en-US" altLang="ja-JP" sz="1400" dirty="0">
                <a:latin typeface="+mj-ea"/>
                <a:ea typeface="+mj-ea"/>
              </a:rPr>
              <a:t>B</a:t>
            </a:r>
            <a:endParaRPr kumimoji="1" lang="en-US" altLang="ja-JP" sz="1400" dirty="0">
              <a:latin typeface="+mj-ea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F295198-810C-43DF-8518-40F82C3CA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247953"/>
              </p:ext>
            </p:extLst>
          </p:nvPr>
        </p:nvGraphicFramePr>
        <p:xfrm>
          <a:off x="1077813" y="4403434"/>
          <a:ext cx="10441236" cy="1947482"/>
        </p:xfrm>
        <a:graphic>
          <a:graphicData uri="http://schemas.openxmlformats.org/drawingml/2006/table">
            <a:tbl>
              <a:tblPr/>
              <a:tblGrid>
                <a:gridCol w="3883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7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2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DC</a:t>
                      </a:r>
                      <a:r>
                        <a:rPr kumimoji="0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特性</a:t>
                      </a:r>
                      <a:endParaRPr kumimoji="0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兆候精査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主要特性、信頼性評価 特性変動確認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level input voltage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level input voltage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FE3F80F-34C2-0012-B959-0BA2AFBDFD4D}"/>
              </a:ext>
            </a:extLst>
          </p:cNvPr>
          <p:cNvSpPr/>
          <p:nvPr/>
        </p:nvSpPr>
        <p:spPr>
          <a:xfrm>
            <a:off x="6394573" y="4856014"/>
            <a:ext cx="2228045" cy="5363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特性変動確認結果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486067B-EC86-CE8D-E11D-F04CF7D80302}"/>
              </a:ext>
            </a:extLst>
          </p:cNvPr>
          <p:cNvSpPr/>
          <p:nvPr/>
        </p:nvSpPr>
        <p:spPr>
          <a:xfrm>
            <a:off x="6394573" y="5677396"/>
            <a:ext cx="2228045" cy="5363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特性変動確認結果</a:t>
            </a:r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3044920"/>
            <a:ext cx="7791829" cy="54000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部品情報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/>
        </p:nvGraphicFramePr>
        <p:xfrm>
          <a:off x="335360" y="692696"/>
          <a:ext cx="11161315" cy="1712160"/>
        </p:xfrm>
        <a:graphic>
          <a:graphicData uri="http://schemas.openxmlformats.org/drawingml/2006/table">
            <a:tbl>
              <a:tblPr/>
              <a:tblGrid>
                <a:gridCol w="696866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73160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891289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版数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日付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内容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2024/10/10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初版作成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335360" y="231031"/>
            <a:ext cx="3551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部品情報</a:t>
            </a:r>
            <a:endParaRPr kumimoji="1" lang="ja-JP" altLang="en-US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514075"/>
              </p:ext>
            </p:extLst>
          </p:nvPr>
        </p:nvGraphicFramePr>
        <p:xfrm>
          <a:off x="1055437" y="1628801"/>
          <a:ext cx="10441237" cy="3138960"/>
        </p:xfrm>
        <a:graphic>
          <a:graphicData uri="http://schemas.openxmlformats.org/drawingml/2006/table">
            <a:tbl>
              <a:tblPr/>
              <a:tblGrid>
                <a:gridCol w="3605719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3417759">
                  <a:extLst>
                    <a:ext uri="{9D8B030D-6E8A-4147-A177-3AD203B41FA5}">
                      <a16:colId xmlns:a16="http://schemas.microsoft.com/office/drawing/2014/main" val="2771796749"/>
                    </a:ext>
                  </a:extLst>
                </a:gridCol>
                <a:gridCol w="3417759">
                  <a:extLst>
                    <a:ext uri="{9D8B030D-6E8A-4147-A177-3AD203B41FA5}">
                      <a16:colId xmlns:a16="http://schemas.microsoft.com/office/drawing/2014/main" val="1544571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品種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部品情報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補足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部品名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or 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シリーズ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プロセス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名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xxxxxxxxxxxxx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zh-TW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動作温度範囲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最大動作周波数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xxxMHz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プロセス･デザインルール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PKG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タイプ</a:t>
                      </a:r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(QFP,BGA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など）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360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端子数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ja-JP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46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ウェハ工場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製造拠点</a:t>
                      </a:r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製造拠点</a:t>
                      </a:r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マルチリソース対象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752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組立工場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□□工場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0023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温度グレード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 Grade 1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3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MSL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MSL3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838483"/>
                  </a:ext>
                </a:extLst>
              </a:tr>
            </a:tbl>
          </a:graphicData>
        </a:graphic>
      </p:graphicFrame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対象製品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C7EBD7A7-DA0E-F97C-AD71-1697749C72B7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378801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①対象部品の設計記録</a:t>
            </a:r>
          </a:p>
        </p:txBody>
      </p:sp>
    </p:spTree>
    <p:extLst>
      <p:ext uri="{BB962C8B-B14F-4D97-AF65-F5344CB8AC3E}">
        <p14:creationId xmlns:p14="http://schemas.microsoft.com/office/powerpoint/2010/main" val="880234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部品情報</a:t>
            </a:r>
            <a:endParaRPr kumimoji="1" lang="ja-JP" altLang="en-US" dirty="0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①対象部品の設計記録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44A56D72-A7AA-EC7E-CF74-14CF08231590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工程を担う会社・工場の概要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7B3AA0-47BD-474B-3F7E-369A0095F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0020"/>
              </p:ext>
            </p:extLst>
          </p:nvPr>
        </p:nvGraphicFramePr>
        <p:xfrm>
          <a:off x="1055688" y="2713072"/>
          <a:ext cx="10440987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4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社名</a:t>
                      </a:r>
                      <a:endParaRPr lang="en-US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Name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製造拠点</a:t>
                      </a:r>
                      <a:r>
                        <a:rPr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所在地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設立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lang="en-GB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Business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GB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Wafer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品質認証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lang="en-GB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ISO9002 (in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aseline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ISO14001 (in </a:t>
                      </a:r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IATF16949(in </a:t>
                      </a:r>
                      <a:r>
                        <a:rPr kumimoji="1" lang="en-US" altLang="ja-JP" sz="1400" kern="1200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kumimoji="1" lang="en-US" altLang="ja-JP" sz="1400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4D642B6-8C73-5AA8-03EA-8900FBDDC571}"/>
              </a:ext>
            </a:extLst>
          </p:cNvPr>
          <p:cNvSpPr txBox="1"/>
          <p:nvPr/>
        </p:nvSpPr>
        <p:spPr>
          <a:xfrm>
            <a:off x="1055440" y="1988840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lang="en-US" altLang="ja-JP" dirty="0"/>
              <a:t>Z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5C0DF9E-73B0-E43F-A80E-0182D2863276}"/>
              </a:ext>
            </a:extLst>
          </p:cNvPr>
          <p:cNvSpPr txBox="1"/>
          <p:nvPr/>
        </p:nvSpPr>
        <p:spPr>
          <a:xfrm>
            <a:off x="1088534" y="1628800"/>
            <a:ext cx="520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工程：半導体メーカ○○社 製造拠点</a:t>
            </a:r>
            <a:r>
              <a:rPr kumimoji="1" lang="en-US" altLang="ja-JP" b="1" dirty="0">
                <a:latin typeface="+mj-ea"/>
                <a:ea typeface="+mj-ea"/>
              </a:rPr>
              <a:t>A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部品情報</a:t>
            </a:r>
            <a:endParaRPr kumimoji="1" lang="ja-JP" altLang="en-US" dirty="0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①対象部品の設計記録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EAA8B33B-3DA3-ED75-6D02-A1B0808C9614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工程を担う会社・工場の概要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A903C5-725A-CB06-ECB5-D1680F39C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290087"/>
              </p:ext>
            </p:extLst>
          </p:nvPr>
        </p:nvGraphicFramePr>
        <p:xfrm>
          <a:off x="1055688" y="2708920"/>
          <a:ext cx="10440987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4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883">
                <a:tc>
                  <a:txBody>
                    <a:bodyPr/>
                    <a:lstStyle/>
                    <a:p>
                      <a:r>
                        <a:rPr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社名</a:t>
                      </a:r>
                      <a:endParaRPr lang="en-US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Name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製造拠点</a:t>
                      </a:r>
                      <a:r>
                        <a:rPr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801"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所在地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801">
                <a:tc>
                  <a:txBody>
                    <a:bodyPr/>
                    <a:lstStyle/>
                    <a:p>
                      <a:r>
                        <a:rPr lang="ja-JP" altLang="en-US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設立</a:t>
                      </a:r>
                      <a:endParaRPr lang="en-US" altLang="ja-JP" sz="14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801">
                <a:tc>
                  <a:txBody>
                    <a:bodyPr/>
                    <a:lstStyle/>
                    <a:p>
                      <a:r>
                        <a:rPr lang="ja-JP" altLang="en-US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</a:t>
                      </a:r>
                      <a:endParaRPr lang="en-US" altLang="ja-JP" sz="14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lang="en-GB" altLang="ja-JP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Business</a:t>
                      </a:r>
                      <a:r>
                        <a:rPr lang="ja-JP" altLang="en-US" sz="1400" baseline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GB" altLang="ja-JP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Wafer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835">
                <a:tc>
                  <a:txBody>
                    <a:bodyPr/>
                    <a:lstStyle/>
                    <a:p>
                      <a:r>
                        <a:rPr lang="ja-JP" altLang="en-US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品質認証</a:t>
                      </a:r>
                      <a:endParaRPr lang="en-US" altLang="ja-JP" sz="14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lang="en-GB" altLang="ja-JP" sz="14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ISO9002 (in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aseline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ISO14001 (in </a:t>
                      </a:r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IATF16949(in </a:t>
                      </a:r>
                      <a:r>
                        <a:rPr kumimoji="1" lang="en-US" altLang="ja-JP" sz="1400" kern="1200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kumimoji="1" lang="en-US" altLang="ja-JP" sz="1400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D4BC3FB-5E0D-74AA-AA5B-4EC20E8946CA}"/>
              </a:ext>
            </a:extLst>
          </p:cNvPr>
          <p:cNvSpPr txBox="1"/>
          <p:nvPr/>
        </p:nvSpPr>
        <p:spPr>
          <a:xfrm>
            <a:off x="1055440" y="1988840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lang="en-US" altLang="ja-JP" dirty="0"/>
              <a:t>Z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51DF278-C47E-E57C-C1F0-A041B4BE80FD}"/>
              </a:ext>
            </a:extLst>
          </p:cNvPr>
          <p:cNvSpPr txBox="1"/>
          <p:nvPr/>
        </p:nvSpPr>
        <p:spPr>
          <a:xfrm>
            <a:off x="1088534" y="1628800"/>
            <a:ext cx="519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工程：半導体メーカ○○社 製造拠点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21330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部品情報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1056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2630125" y="2875824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178C60-6996-006F-CF2A-0753A8942EA3}"/>
              </a:ext>
            </a:extLst>
          </p:cNvPr>
          <p:cNvSpPr txBox="1"/>
          <p:nvPr/>
        </p:nvSpPr>
        <p:spPr>
          <a:xfrm>
            <a:off x="1055440" y="1702549"/>
            <a:ext cx="9111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latin typeface="+mn-ea"/>
              </a:rPr>
              <a:t>需要増加に伴い、製造拠点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での生産能力を超える見込みです。</a:t>
            </a:r>
            <a:endParaRPr lang="en-US" altLang="ja-JP" sz="1800" dirty="0">
              <a:latin typeface="+mn-ea"/>
            </a:endParaRPr>
          </a:p>
          <a:p>
            <a:r>
              <a:rPr lang="ja-JP" altLang="en-US" sz="1800" dirty="0">
                <a:latin typeface="+mn-ea"/>
              </a:rPr>
              <a:t>製品の安定供給を目的として、製造拠点</a:t>
            </a:r>
            <a:r>
              <a:rPr lang="en-US" altLang="ja-JP" sz="1800" dirty="0">
                <a:latin typeface="+mn-ea"/>
              </a:rPr>
              <a:t>B</a:t>
            </a:r>
            <a:r>
              <a:rPr lang="ja-JP" altLang="en-US" sz="1800" dirty="0">
                <a:latin typeface="+mn-ea"/>
              </a:rPr>
              <a:t>の</a:t>
            </a:r>
            <a:r>
              <a:rPr lang="ja-JP" altLang="en-US" sz="1800" dirty="0"/>
              <a:t>マルチリソース適用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04FA8E1-C47B-F77C-D33B-1CD212C81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6707" y="3366765"/>
            <a:ext cx="3901778" cy="275563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B4226E9-E4D1-5327-6963-2EA12A199DB2}"/>
              </a:ext>
            </a:extLst>
          </p:cNvPr>
          <p:cNvSpPr txBox="1"/>
          <p:nvPr/>
        </p:nvSpPr>
        <p:spPr>
          <a:xfrm>
            <a:off x="7638422" y="3666538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マルチリソース適用</a:t>
            </a:r>
            <a:r>
              <a:rPr lang="ja-JP" altLang="en-US" sz="1200" dirty="0">
                <a:latin typeface="+mn-ea"/>
              </a:rPr>
              <a:t>後の供給達成見込み根拠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も記載する</a:t>
            </a:r>
            <a:endParaRPr lang="en-US" altLang="ja-JP" sz="1200" dirty="0">
              <a:latin typeface="+mn-ea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11E9068-9A9D-2BC6-8997-D41C8916D1E2}"/>
              </a:ext>
            </a:extLst>
          </p:cNvPr>
          <p:cNvCxnSpPr>
            <a:stCxn id="11" idx="1"/>
          </p:cNvCxnSpPr>
          <p:nvPr/>
        </p:nvCxnSpPr>
        <p:spPr>
          <a:xfrm flipH="1">
            <a:off x="6861782" y="3897371"/>
            <a:ext cx="776640" cy="1614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タイトル 1">
            <a:extLst>
              <a:ext uri="{FF2B5EF4-FFF2-40B4-BE49-F238E27FC236}">
                <a16:creationId xmlns:a16="http://schemas.microsoft.com/office/drawing/2014/main" id="{1F2A1395-2FCC-041B-6B1C-3F19814733E4}"/>
              </a:ext>
            </a:extLst>
          </p:cNvPr>
          <p:cNvSpPr txBox="1">
            <a:spLocks/>
          </p:cNvSpPr>
          <p:nvPr/>
        </p:nvSpPr>
        <p:spPr bwMode="auto">
          <a:xfrm>
            <a:off x="335360" y="814992"/>
            <a:ext cx="5544616" cy="381760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latin typeface="+mn-ea"/>
                <a:ea typeface="+mn-ea"/>
              </a:rPr>
              <a:t>②マルチリソースの背景（理由、目的）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3044920"/>
            <a:ext cx="8252808" cy="54000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マルチリソース間の差分と検証事項の明確化</a:t>
            </a:r>
            <a:br>
              <a:rPr kumimoji="1" lang="ja-JP" altLang="en-US" dirty="0"/>
            </a:b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マルチリソース間の差分と検証事項の明確化 </a:t>
            </a:r>
            <a:r>
              <a:rPr lang="en-US" altLang="ja-JP" sz="2000" dirty="0"/>
              <a:t>– </a:t>
            </a:r>
            <a:r>
              <a:rPr lang="ja-JP" altLang="en-US" sz="2000" dirty="0"/>
              <a:t>マルチリソース差分評価シート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79AB588-0FBF-3AC5-580A-D7C3F5EFE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628800"/>
            <a:ext cx="10296773" cy="306027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FE200A-2F2C-229F-FEEF-BB7F8276BC8B}"/>
              </a:ext>
            </a:extLst>
          </p:cNvPr>
          <p:cNvSpPr txBox="1"/>
          <p:nvPr/>
        </p:nvSpPr>
        <p:spPr>
          <a:xfrm>
            <a:off x="1055440" y="796642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latin typeface="+mn-ea"/>
              </a:rPr>
              <a:t>製造上</a:t>
            </a:r>
            <a:r>
              <a:rPr lang="en-US" altLang="ja-JP" sz="2000" b="1" dirty="0">
                <a:latin typeface="+mn-ea"/>
              </a:rPr>
              <a:t>(4M1E)</a:t>
            </a:r>
            <a:r>
              <a:rPr lang="ja-JP" altLang="en-US" sz="2000" b="1" dirty="0">
                <a:latin typeface="+mn-ea"/>
              </a:rPr>
              <a:t>の差分</a:t>
            </a:r>
            <a:endParaRPr kumimoji="1" lang="ja-JP" altLang="en-US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5" ma:contentTypeDescription="新しいドキュメントを作成します。" ma:contentTypeScope="" ma:versionID="0b3175d36f595e15f93abdc925488204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55c742ac08af47c084c6c2d0f5b54166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238933-2C56-4FB6-9CE5-6308FB304B64}">
  <ds:schemaRefs>
    <ds:schemaRef ds:uri="9527a488-1fed-4675-9286-af325318481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620E1E-304E-43D4-BB4B-B7F7148584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2225</Words>
  <Application>Microsoft Office PowerPoint</Application>
  <PresentationFormat>ワイド画面</PresentationFormat>
  <Paragraphs>772</Paragraphs>
  <Slides>30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9" baseType="lpstr">
      <vt:lpstr>Meiryo UI</vt:lpstr>
      <vt:lpstr>Meiryo</vt:lpstr>
      <vt:lpstr>Meiryo</vt:lpstr>
      <vt:lpstr>Arial</vt:lpstr>
      <vt:lpstr>Arial Narrow</vt:lpstr>
      <vt:lpstr>Calibri</vt:lpstr>
      <vt:lpstr>Symbol</vt:lpstr>
      <vt:lpstr>Wingdings</vt:lpstr>
      <vt:lpstr>Renesas Template 2020 - EN Confidential</vt:lpstr>
      <vt:lpstr>PowerPoint プレゼンテーション</vt:lpstr>
      <vt:lpstr>Contents</vt:lpstr>
      <vt:lpstr>部品情報</vt:lpstr>
      <vt:lpstr>01　部品情報</vt:lpstr>
      <vt:lpstr>01　部品情報</vt:lpstr>
      <vt:lpstr>01　部品情報</vt:lpstr>
      <vt:lpstr>01　部品情報</vt:lpstr>
      <vt:lpstr>マルチリソース間の差分と検証事項の明確化 </vt:lpstr>
      <vt:lpstr>02　マルチリソース間の差分と検証事項の明確化 – マルチリソース差分評価シート</vt:lpstr>
      <vt:lpstr>02　マルチリソース間の差分と検証事項の明確化 – マルチリソース差分評価シート</vt:lpstr>
      <vt:lpstr>02　マルチリソース間の差分と検証事項の明確化 – マルチリソース差分評価シート</vt:lpstr>
      <vt:lpstr>02　マルチリソース間の差分と検証事項の明確化 – マルチリソース差分評価シート</vt:lpstr>
      <vt:lpstr>生産準備検証</vt:lpstr>
      <vt:lpstr>03　生産準備検証</vt:lpstr>
      <vt:lpstr>03　生産準備検証</vt:lpstr>
      <vt:lpstr>工程チェック</vt:lpstr>
      <vt:lpstr>04　工程チェック</vt:lpstr>
      <vt:lpstr>04　工程チェック</vt:lpstr>
      <vt:lpstr>評価結果</vt:lpstr>
      <vt:lpstr>05　評価結果</vt:lpstr>
      <vt:lpstr>05　評価結果：差分評価シート(製造上の差分)</vt:lpstr>
      <vt:lpstr>05　評価結果：差分評価シート(製造上の差分)</vt:lpstr>
      <vt:lpstr>05　評価結果：差分評価シート(設計上の差分)</vt:lpstr>
      <vt:lpstr>05　評価結果：差分評価シート(設計上の差分)</vt:lpstr>
      <vt:lpstr>05　評価結果：差分評価シート(設計上の差分)</vt:lpstr>
      <vt:lpstr>05　評価結果：差分評価シート(設計上の差分)</vt:lpstr>
      <vt:lpstr>05　評価結果：差分評価シート(設計上の差分)</vt:lpstr>
      <vt:lpstr>05　評価結果：差分評価シート(信頼性上の差分)</vt:lpstr>
      <vt:lpstr>05　評価結果：差分評価シート(信頼性上の差分)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2024-10-04T06:02:50Z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SIP_Label_1f8e20e6-048a-4bad-a26b-318dd1cd4d47_Enabled">
    <vt:lpwstr>true</vt:lpwstr>
  </property>
  <property fmtid="{D5CDD505-2E9C-101B-9397-08002B2CF9AE}" pid="11" name="MSIP_Label_1f8e20e6-048a-4bad-a26b-318dd1cd4d47_SetDate">
    <vt:lpwstr>2023-09-26T02:19:02Z</vt:lpwstr>
  </property>
  <property fmtid="{D5CDD505-2E9C-101B-9397-08002B2CF9AE}" pid="12" name="MSIP_Label_1f8e20e6-048a-4bad-a26b-318dd1cd4d47_Method">
    <vt:lpwstr>Privileged</vt:lpwstr>
  </property>
  <property fmtid="{D5CDD505-2E9C-101B-9397-08002B2CF9AE}" pid="13" name="MSIP_Label_1f8e20e6-048a-4bad-a26b-318dd1cd4d47_Name">
    <vt:lpwstr>1f8e20e6-048a-4bad-a26b-318dd1cd4d47</vt:lpwstr>
  </property>
  <property fmtid="{D5CDD505-2E9C-101B-9397-08002B2CF9AE}" pid="14" name="MSIP_Label_1f8e20e6-048a-4bad-a26b-318dd1cd4d47_SiteId">
    <vt:lpwstr>66c65d8a-9158-4521-a2d8-664963db48e4</vt:lpwstr>
  </property>
  <property fmtid="{D5CDD505-2E9C-101B-9397-08002B2CF9AE}" pid="15" name="MSIP_Label_1f8e20e6-048a-4bad-a26b-318dd1cd4d47_ActionId">
    <vt:lpwstr>c2a72f45-dd63-412d-a1c8-be05261c8ebf</vt:lpwstr>
  </property>
  <property fmtid="{D5CDD505-2E9C-101B-9397-08002B2CF9AE}" pid="16" name="MSIP_Label_1f8e20e6-048a-4bad-a26b-318dd1cd4d47_ContentBits">
    <vt:lpwstr>0</vt:lpwstr>
  </property>
</Properties>
</file>