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70" r:id="rId4"/>
  </p:sldMasterIdLst>
  <p:notesMasterIdLst>
    <p:notesMasterId r:id="rId34"/>
  </p:notesMasterIdLst>
  <p:handoutMasterIdLst>
    <p:handoutMasterId r:id="rId35"/>
  </p:handoutMasterIdLst>
  <p:sldIdLst>
    <p:sldId id="971" r:id="rId5"/>
    <p:sldId id="1059" r:id="rId6"/>
    <p:sldId id="967" r:id="rId7"/>
    <p:sldId id="981" r:id="rId8"/>
    <p:sldId id="980" r:id="rId9"/>
    <p:sldId id="1060" r:id="rId10"/>
    <p:sldId id="1034" r:id="rId11"/>
    <p:sldId id="1061" r:id="rId12"/>
    <p:sldId id="972" r:id="rId13"/>
    <p:sldId id="1062" r:id="rId14"/>
    <p:sldId id="1063" r:id="rId15"/>
    <p:sldId id="1064" r:id="rId16"/>
    <p:sldId id="973" r:id="rId17"/>
    <p:sldId id="990" r:id="rId18"/>
    <p:sldId id="1008" r:id="rId19"/>
    <p:sldId id="974" r:id="rId20"/>
    <p:sldId id="975" r:id="rId21"/>
    <p:sldId id="1012" r:id="rId22"/>
    <p:sldId id="976" r:id="rId23"/>
    <p:sldId id="1057" r:id="rId24"/>
    <p:sldId id="1058" r:id="rId25"/>
    <p:sldId id="1033" r:id="rId26"/>
    <p:sldId id="1000" r:id="rId27"/>
    <p:sldId id="1065" r:id="rId28"/>
    <p:sldId id="1013" r:id="rId29"/>
    <p:sldId id="1046" r:id="rId30"/>
    <p:sldId id="1021" r:id="rId31"/>
    <p:sldId id="1016" r:id="rId32"/>
    <p:sldId id="1066" r:id="rId33"/>
  </p:sldIdLst>
  <p:sldSz cx="12192000" cy="6858000"/>
  <p:notesSz cx="6799263" cy="9929813"/>
  <p:defaultTextStyle>
    <a:defPPr>
      <a:defRPr lang="ja-JP"/>
    </a:defPPr>
    <a:lvl1pPr marL="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2F4BA839-033F-419D-9E08-5AE3146C958D}">
          <p14:sldIdLst>
            <p14:sldId id="971"/>
            <p14:sldId id="1059"/>
            <p14:sldId id="967"/>
            <p14:sldId id="981"/>
            <p14:sldId id="980"/>
            <p14:sldId id="1060"/>
            <p14:sldId id="1034"/>
            <p14:sldId id="1061"/>
            <p14:sldId id="972"/>
            <p14:sldId id="1062"/>
            <p14:sldId id="1063"/>
            <p14:sldId id="1064"/>
            <p14:sldId id="973"/>
            <p14:sldId id="990"/>
            <p14:sldId id="1008"/>
            <p14:sldId id="974"/>
            <p14:sldId id="975"/>
            <p14:sldId id="1012"/>
            <p14:sldId id="976"/>
            <p14:sldId id="1057"/>
            <p14:sldId id="1058"/>
            <p14:sldId id="1033"/>
            <p14:sldId id="1000"/>
            <p14:sldId id="1065"/>
            <p14:sldId id="1013"/>
            <p14:sldId id="1046"/>
            <p14:sldId id="1021"/>
            <p14:sldId id="1016"/>
            <p14:sldId id="10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5" orient="horz" pos="754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211" userDrawn="1">
          <p15:clr>
            <a:srgbClr val="A4A3A4"/>
          </p15:clr>
        </p15:guide>
        <p15:guide id="8" pos="665" userDrawn="1">
          <p15:clr>
            <a:srgbClr val="A4A3A4"/>
          </p15:clr>
        </p15:guide>
        <p15:guide id="9" orient="horz" pos="4020" userDrawn="1">
          <p15:clr>
            <a:srgbClr val="A4A3A4"/>
          </p15:clr>
        </p15:guide>
        <p15:guide id="10" orient="horz" pos="1026" userDrawn="1">
          <p15:clr>
            <a:srgbClr val="A4A3A4"/>
          </p15:clr>
        </p15:guide>
        <p15:guide id="11" pos="72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D2"/>
    <a:srgbClr val="E61E1E"/>
    <a:srgbClr val="644080"/>
    <a:srgbClr val="916E0F"/>
    <a:srgbClr val="505054"/>
    <a:srgbClr val="265C80"/>
    <a:srgbClr val="007580"/>
    <a:srgbClr val="B94B00"/>
    <a:srgbClr val="AF8CC8"/>
    <a:srgbClr val="FA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523" autoAdjust="0"/>
  </p:normalViewPr>
  <p:slideViewPr>
    <p:cSldViewPr>
      <p:cViewPr varScale="1">
        <p:scale>
          <a:sx n="67" d="100"/>
          <a:sy n="67" d="100"/>
        </p:scale>
        <p:origin x="1116" y="72"/>
      </p:cViewPr>
      <p:guideLst>
        <p:guide orient="horz" pos="436"/>
        <p:guide orient="horz" pos="754"/>
        <p:guide pos="3840"/>
        <p:guide pos="211"/>
        <p:guide pos="665"/>
        <p:guide orient="horz" pos="4020"/>
        <p:guide orient="horz" pos="1026"/>
        <p:guide pos="72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0" d="100"/>
          <a:sy n="50" d="100"/>
        </p:scale>
        <p:origin x="289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3149-E8DE-4273-B7FB-EDFEB61AC35F}" type="datetimeFigureOut">
              <a:rPr kumimoji="1" lang="ja-JP" altLang="en-US" smtClean="0"/>
              <a:t>2024/10/4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E7E6-CB3C-464D-9B0F-2338681C7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21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6548A-C6CF-4C6A-8E66-898AA5274F21}" type="datetimeFigureOut">
              <a:rPr kumimoji="1" lang="ja-JP" altLang="en-US" smtClean="0"/>
              <a:t>2024/10/4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7576B-81D0-4568-B3CF-C3F7AD81B6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1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7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727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116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519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5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5819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3878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4808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7161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930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85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77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6322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8807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9631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1945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8252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199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13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384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247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392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362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86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2048811" y="1332411"/>
            <a:ext cx="8142377" cy="2592000"/>
          </a:xfrm>
          <a:noFill/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tx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5495451"/>
            <a:ext cx="5040000" cy="609737"/>
          </a:xfrm>
          <a:noFill/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425" y="944563"/>
            <a:ext cx="11244263" cy="5486338"/>
          </a:xfrm>
          <a:prstGeom prst="rect">
            <a:avLst/>
          </a:prstGeom>
        </p:spPr>
        <p:txBody>
          <a:bodyPr lIns="0" rIns="0"/>
          <a:lstStyle>
            <a:lvl1pPr marL="0" indent="-216000">
              <a:lnSpc>
                <a:spcPct val="100000"/>
              </a:lnSpc>
              <a:spcBef>
                <a:spcPts val="120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2600">
                <a:latin typeface="+mn-ea"/>
                <a:ea typeface="+mn-ea"/>
              </a:defRPr>
            </a:lvl1pPr>
            <a:lvl2pPr marL="792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400">
                <a:latin typeface="+mn-ea"/>
                <a:ea typeface="+mn-ea"/>
              </a:defRPr>
            </a:lvl2pPr>
            <a:lvl3pPr marL="1440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latin typeface="+mn-ea"/>
                <a:ea typeface="+mn-ea"/>
              </a:defRPr>
            </a:lvl3pPr>
            <a:lvl4pPr marL="1268550" indent="0">
              <a:buNone/>
              <a:defRPr/>
            </a:lvl4pPr>
            <a:lvl5pPr marL="1628550" indent="0">
              <a:buNone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5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99" y="597227"/>
            <a:ext cx="11244575" cy="455509"/>
          </a:xfrm>
        </p:spPr>
        <p:txBody>
          <a:bodyPr/>
          <a:lstStyle/>
          <a:p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8000" y="1424991"/>
            <a:ext cx="11244574" cy="283153"/>
          </a:xfrm>
          <a:ln>
            <a:noFill/>
          </a:ln>
        </p:spPr>
        <p:txBody>
          <a:bodyPr wrap="square"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A12777-30D4-4D1C-8DE6-98573AE3C7ED}"/>
              </a:ext>
            </a:extLst>
          </p:cNvPr>
          <p:cNvSpPr txBox="1"/>
          <p:nvPr userDrawn="1"/>
        </p:nvSpPr>
        <p:spPr>
          <a:xfrm>
            <a:off x="5668715" y="6463074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solidFill>
                  <a:schemeClr val="tx2"/>
                </a:solidFill>
                <a:latin typeface="+mj-lt"/>
              </a:rPr>
              <a:t>Page </a:t>
            </a:r>
            <a:fld id="{7E07E68C-CA28-4DD4-ABB0-0D9CE8D6A15A}" type="slidenum">
              <a:rPr kumimoji="1" lang="ja-JP" altLang="en-US" sz="1050" b="1" smtClean="0">
                <a:solidFill>
                  <a:schemeClr val="tx2"/>
                </a:solidFill>
                <a:latin typeface="+mj-lt"/>
              </a:rPr>
              <a:t>‹#›</a:t>
            </a:fld>
            <a:endParaRPr kumimoji="1" lang="ja-JP" altLang="en-US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4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1080000" y="1124744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55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 for the Cl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466014"/>
            <a:ext cx="7091566" cy="407859"/>
          </a:xfrm>
          <a:prstGeom prst="rect">
            <a:avLst/>
          </a:prstGeom>
        </p:spPr>
        <p:txBody>
          <a:bodyPr lIns="0" anchor="t" anchorCtr="0"/>
          <a:lstStyle>
            <a:lvl1pPr>
              <a:defRPr sz="20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en-US" altLang="ja-JP" dirty="0"/>
              <a:t>To ABCDE</a:t>
            </a:r>
            <a:endParaRPr kumimoji="1" lang="ja-JP" altLang="en-US" dirty="0"/>
          </a:p>
        </p:txBody>
      </p:sp>
      <p:sp>
        <p:nvSpPr>
          <p:cNvPr id="14" name="テキスト プレースホルダー 3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-1" y="5721341"/>
            <a:ext cx="5377399" cy="1118659"/>
          </a:xfrm>
          <a:prstGeom prst="rect">
            <a:avLst/>
          </a:prstGeom>
        </p:spPr>
        <p:txBody>
          <a:bodyPr wrap="square" lIns="468000" tIns="0" rIns="0" bIns="864000" anchor="t" anchorCtr="0">
            <a:noAutofit/>
          </a:bodyPr>
          <a:lstStyle>
            <a:lvl1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1600">
                <a:latin typeface="+mn-ea"/>
                <a:ea typeface="+mn-ea"/>
                <a:cs typeface="Meiryo UI" panose="020B0604030504040204" pitchFamily="50" charset="-128"/>
              </a:defRPr>
            </a:lvl1pPr>
            <a:lvl2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/>
            </a:lvl2pPr>
            <a:lvl3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5pPr>
          </a:lstStyle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6" name="テキスト プレースホルダー 24"/>
          <p:cNvSpPr>
            <a:spLocks noGrp="1"/>
          </p:cNvSpPr>
          <p:nvPr>
            <p:ph type="body" sz="quarter" idx="18"/>
          </p:nvPr>
        </p:nvSpPr>
        <p:spPr bwMode="auto">
          <a:xfrm>
            <a:off x="468000" y="2615165"/>
            <a:ext cx="9227793" cy="365577"/>
          </a:xfrm>
          <a:prstGeom prst="rect">
            <a:avLst/>
          </a:prstGeom>
        </p:spPr>
        <p:txBody>
          <a:bodyPr vert="horz" wrap="square" lIns="0" tIns="0" rIns="108000" bIns="0" rtlCol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lang="ja-JP" altLang="en-US" sz="2000" smtClean="0">
                <a:latin typeface="+mn-ea"/>
                <a:ea typeface="+mn-ea"/>
                <a:cs typeface="Meiryo UI" panose="020B0604030504040204" pitchFamily="50" charset="-128"/>
              </a:defRPr>
            </a:lvl1pPr>
            <a:lvl2pPr>
              <a:defRPr lang="ja-JP" altLang="en-US" smtClean="0"/>
            </a:lvl2pPr>
            <a:lvl3pPr>
              <a:defRPr lang="ja-JP" altLang="en-US" smtClean="0"/>
            </a:lvl3pPr>
            <a:lvl4pPr>
              <a:defRPr lang="ja-JP" altLang="en-US" smtClean="0"/>
            </a:lvl4pPr>
            <a:lvl5pPr>
              <a:defRPr lang="ja-JP" altLang="en-US"/>
            </a:lvl5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7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162920"/>
            <a:ext cx="9227793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1" smtClean="0"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47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468000" y="438486"/>
            <a:ext cx="9223983" cy="39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2400" b="1" smtClean="0">
                <a:solidFill>
                  <a:schemeClr val="tx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n-US" altLang="ja-JP" dirty="0"/>
              <a:t>Format for master text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 bwMode="gray">
          <a:xfrm>
            <a:off x="1320800" y="1350438"/>
            <a:ext cx="8367110" cy="62785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6"/>
          </p:nvPr>
        </p:nvSpPr>
        <p:spPr bwMode="gray">
          <a:xfrm>
            <a:off x="1320800" y="2347283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8"/>
          </p:nvPr>
        </p:nvSpPr>
        <p:spPr bwMode="gray">
          <a:xfrm>
            <a:off x="1320800" y="338878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15"/>
          <p:cNvSpPr>
            <a:spLocks noGrp="1"/>
          </p:cNvSpPr>
          <p:nvPr>
            <p:ph type="body" sz="quarter" idx="20"/>
          </p:nvPr>
        </p:nvSpPr>
        <p:spPr bwMode="gray">
          <a:xfrm>
            <a:off x="1320800" y="4436658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22"/>
          </p:nvPr>
        </p:nvSpPr>
        <p:spPr bwMode="gray">
          <a:xfrm>
            <a:off x="1320800" y="5455504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68313" y="1277168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13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8313" y="2310527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6" name="テキスト プレースホルダー 13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8313" y="3343886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7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313" y="437724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8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8313" y="541060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33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3302000" cy="2921095"/>
          </a:xfrm>
          <a:prstGeom prst="rect">
            <a:avLst/>
          </a:prstGeom>
        </p:spPr>
        <p:txBody>
          <a:bodyPr vert="horz" wrap="none" lIns="468000" tIns="0" rIns="0" bIns="0" rtlCol="0" anchor="b" anchorCtr="0">
            <a:noAutofit/>
          </a:bodyPr>
          <a:lstStyle>
            <a:lvl1pPr>
              <a:defRPr lang="ja-JP" altLang="en-US" sz="12252" dirty="0" smtClean="0">
                <a:solidFill>
                  <a:schemeClr val="accent1"/>
                </a:solidFill>
                <a:latin typeface="+mn-ea"/>
                <a:ea typeface="+mn-ea"/>
                <a:cs typeface="Segoe UI Semilight" panose="020B0402040204020203" pitchFamily="34" charset="0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468000" y="3795932"/>
            <a:ext cx="5456050" cy="390525"/>
          </a:xfrm>
          <a:prstGeom prst="rect">
            <a:avLst/>
          </a:prstGeom>
        </p:spPr>
        <p:txBody>
          <a:bodyPr wrap="square" lIns="0"/>
          <a:lstStyle>
            <a:lvl1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  <a:defRPr sz="18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</a:pPr>
            <a:r>
              <a:rPr lang="ja-JP" altLang="en-US" sz="2000" dirty="0"/>
              <a:t>マスター テキストの書式設定</a:t>
            </a:r>
          </a:p>
        </p:txBody>
      </p:sp>
      <p:sp>
        <p:nvSpPr>
          <p:cNvPr id="12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/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43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468000" y="1802111"/>
            <a:ext cx="11244575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26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45765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/>
          </p:nvPr>
        </p:nvSpPr>
        <p:spPr>
          <a:xfrm>
            <a:off x="-5713" y="773297"/>
            <a:ext cx="12197713" cy="76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468000" tIns="180000" rIns="468000" bIns="18000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0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>
                <a:latin typeface="+mn-ea"/>
                <a:ea typeface="+mn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0" y="5618125"/>
            <a:ext cx="12192000" cy="763625"/>
          </a:xfrm>
          <a:prstGeom prst="rect">
            <a:avLst/>
          </a:prstGeom>
          <a:solidFill>
            <a:srgbClr val="0064D2"/>
          </a:solidFill>
        </p:spPr>
        <p:txBody>
          <a:bodyPr wrap="square" lIns="468000" tIns="180000" rIns="468000" bIns="18000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2999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00" y="116632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00" y="1423831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6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3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48" r:id="rId8"/>
    <p:sldLayoutId id="2147483837" r:id="rId9"/>
    <p:sldLayoutId id="2147483834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841">
          <p15:clr>
            <a:srgbClr val="F26B43"/>
          </p15:clr>
        </p15:guide>
        <p15:guide id="4" pos="3840" userDrawn="1">
          <p15:clr>
            <a:srgbClr val="F26B43"/>
          </p15:clr>
        </p15:guide>
        <p15:guide id="10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080000" y="1670857"/>
            <a:ext cx="9967615" cy="1118491"/>
          </a:xfrm>
          <a:prstGeom prst="rect">
            <a:avLst/>
          </a:prstGeom>
        </p:spPr>
        <p:txBody>
          <a:bodyPr/>
          <a:lstStyle/>
          <a:p>
            <a:endParaRPr lang="en-US" altLang="ja-JP" dirty="0"/>
          </a:p>
          <a:p>
            <a:r>
              <a:rPr lang="ja-JP" altLang="en-US" dirty="0"/>
              <a:t>新規製造技術検証エビデンスドキュメント</a:t>
            </a:r>
            <a:endParaRPr lang="en-US" altLang="ja-JP" dirty="0"/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912B509D-AD5F-4843-9DC9-38B62B66D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5341600"/>
            <a:ext cx="5040000" cy="1102179"/>
          </a:xfrm>
        </p:spPr>
        <p:txBody>
          <a:bodyPr/>
          <a:lstStyle/>
          <a:p>
            <a:r>
              <a:rPr kumimoji="1" lang="en-US" altLang="ja-JP" dirty="0" err="1"/>
              <a:t>Yyyy</a:t>
            </a:r>
            <a:r>
              <a:rPr lang="en-US" altLang="ja-JP" dirty="0"/>
              <a:t>/mm/</a:t>
            </a:r>
            <a:r>
              <a:rPr kumimoji="1" lang="en-US" altLang="ja-JP" dirty="0"/>
              <a:t>dd</a:t>
            </a:r>
            <a:endParaRPr kumimoji="1" lang="ja-JP" altLang="en-US" dirty="0"/>
          </a:p>
          <a:p>
            <a:r>
              <a:rPr lang="en-US" altLang="ja-JP" dirty="0"/>
              <a:t>XXXX 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r>
              <a:rPr lang="en-US" altLang="ja-JP" cap="none" dirty="0"/>
              <a:t>Doc No.                        rev.</a:t>
            </a:r>
            <a:endParaRPr kumimoji="1" lang="ja-JP" altLang="en-US" cap="none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Version1.0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462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新規点と検証事項の明確化 </a:t>
            </a:r>
            <a:r>
              <a:rPr lang="en-US" altLang="ja-JP" dirty="0"/>
              <a:t>– </a:t>
            </a:r>
            <a:r>
              <a:rPr lang="ja-JP" altLang="en-US" dirty="0"/>
              <a:t>新規点調査シート</a:t>
            </a:r>
            <a:endParaRPr kumimoji="1" lang="ja-JP" altLang="en-US" dirty="0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5E65EEC0-6E3F-4E66-B7EF-78570C362629}"/>
              </a:ext>
            </a:extLst>
          </p:cNvPr>
          <p:cNvSpPr txBox="1">
            <a:spLocks/>
          </p:cNvSpPr>
          <p:nvPr/>
        </p:nvSpPr>
        <p:spPr>
          <a:xfrm>
            <a:off x="1059501" y="908720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製品概要、製造拠点、品質グレード、実績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B8B7F38-E86B-50C7-AA4E-F778F0B09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628800"/>
            <a:ext cx="10441235" cy="387669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77848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新規点と検証事項の明確化 </a:t>
            </a:r>
            <a:r>
              <a:rPr lang="en-US" altLang="ja-JP" dirty="0"/>
              <a:t>– </a:t>
            </a:r>
            <a:r>
              <a:rPr lang="ja-JP" altLang="en-US" dirty="0"/>
              <a:t>新規点調査シート</a:t>
            </a:r>
            <a:endParaRPr kumimoji="1" lang="ja-JP" altLang="en-US" dirty="0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5E65EEC0-6E3F-4E66-B7EF-78570C362629}"/>
              </a:ext>
            </a:extLst>
          </p:cNvPr>
          <p:cNvSpPr txBox="1">
            <a:spLocks/>
          </p:cNvSpPr>
          <p:nvPr/>
        </p:nvSpPr>
        <p:spPr>
          <a:xfrm>
            <a:off x="1059501" y="908720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新規点調査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5495DAE-D597-80B1-68C3-9DE70BA57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628800"/>
            <a:ext cx="7920880" cy="475252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56112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新規点と検証事項の明確化 </a:t>
            </a:r>
            <a:r>
              <a:rPr lang="en-US" altLang="ja-JP" dirty="0"/>
              <a:t>– </a:t>
            </a:r>
            <a:r>
              <a:rPr lang="ja-JP" altLang="en-US" dirty="0"/>
              <a:t>新規点調査シート</a:t>
            </a:r>
            <a:endParaRPr kumimoji="1" lang="ja-JP" altLang="en-US" dirty="0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5E65EEC0-6E3F-4E66-B7EF-78570C362629}"/>
              </a:ext>
            </a:extLst>
          </p:cNvPr>
          <p:cNvSpPr txBox="1">
            <a:spLocks/>
          </p:cNvSpPr>
          <p:nvPr/>
        </p:nvSpPr>
        <p:spPr>
          <a:xfrm>
            <a:off x="1059501" y="908720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新規点調査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40673C9-8832-2C14-058B-54A037ACB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628775"/>
            <a:ext cx="5678497" cy="47529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BA19AF54-BC10-7B9D-3DB0-52093D919F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7361" y="1639850"/>
            <a:ext cx="2669881" cy="475297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28844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新規点と検証事項の明確化　</a:t>
            </a:r>
            <a:r>
              <a:rPr lang="en-US" altLang="ja-JP" dirty="0"/>
              <a:t>– </a:t>
            </a:r>
            <a:r>
              <a:rPr lang="ja-JP" altLang="en-US" dirty="0"/>
              <a:t>新規点評価シート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F5F4268-255E-A76E-8DD8-CA5DE380A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641932"/>
            <a:ext cx="10441235" cy="40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05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新規点と検証事項の明確化　</a:t>
            </a:r>
            <a:r>
              <a:rPr lang="en-US" altLang="ja-JP" dirty="0"/>
              <a:t>– </a:t>
            </a:r>
            <a:r>
              <a:rPr lang="ja-JP" altLang="en-US" dirty="0"/>
              <a:t>新規点評価シート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5DC9611-AC17-A4B5-E5F0-A975E30F0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688" y="1628801"/>
            <a:ext cx="10440987" cy="300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46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新規点と検証事項の明確化　</a:t>
            </a:r>
            <a:r>
              <a:rPr lang="en-US" altLang="ja-JP" dirty="0"/>
              <a:t>– </a:t>
            </a:r>
            <a:r>
              <a:rPr lang="ja-JP" altLang="en-US" dirty="0"/>
              <a:t>新規点評価シート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9E5408F8-A6E3-7816-11FC-358B9F180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1" y="1628801"/>
            <a:ext cx="10297144" cy="476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685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生産準備・計画</a:t>
            </a:r>
          </a:p>
        </p:txBody>
      </p:sp>
    </p:spTree>
    <p:extLst>
      <p:ext uri="{BB962C8B-B14F-4D97-AF65-F5344CB8AC3E}">
        <p14:creationId xmlns:p14="http://schemas.microsoft.com/office/powerpoint/2010/main" val="30081276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03</a:t>
            </a:r>
            <a:r>
              <a:rPr lang="ja-JP" altLang="en-US" dirty="0"/>
              <a:t>　生産準備・計画　</a:t>
            </a:r>
            <a:r>
              <a:rPr lang="en-US" altLang="ja-JP" dirty="0"/>
              <a:t>–</a:t>
            </a:r>
            <a:r>
              <a:rPr lang="ja-JP" altLang="en-US" dirty="0"/>
              <a:t>全体計画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E325766-F0B0-4FD1-BE9E-362854D5E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525761"/>
              </p:ext>
            </p:extLst>
          </p:nvPr>
        </p:nvGraphicFramePr>
        <p:xfrm>
          <a:off x="1055440" y="1628801"/>
          <a:ext cx="6714000" cy="2225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64000">
                  <a:extLst>
                    <a:ext uri="{9D8B030D-6E8A-4147-A177-3AD203B41FA5}">
                      <a16:colId xmlns:a16="http://schemas.microsoft.com/office/drawing/2014/main" val="932295927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917869319"/>
                    </a:ext>
                  </a:extLst>
                </a:gridCol>
              </a:tblGrid>
              <a:tr h="1779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計画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054905"/>
                  </a:ext>
                </a:extLst>
              </a:tr>
              <a:tr h="180432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新規部品承認依頼 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856987"/>
                  </a:ext>
                </a:extLst>
              </a:tr>
              <a:tr h="180432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特性評価結果報告時期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8374144"/>
                  </a:ext>
                </a:extLst>
              </a:tr>
              <a:tr h="18043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信頼性評価結果報告時期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3234654"/>
                  </a:ext>
                </a:extLst>
              </a:tr>
              <a:tr h="180432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サンプル提出時期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8027826"/>
                  </a:ext>
                </a:extLst>
              </a:tr>
              <a:tr h="180432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新規部品承認希望時期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245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7254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生産準備・計画　</a:t>
            </a:r>
            <a:r>
              <a:rPr lang="en-US" altLang="ja-JP" dirty="0"/>
              <a:t>–</a:t>
            </a:r>
            <a:r>
              <a:rPr lang="ja-JP" altLang="en-US" dirty="0"/>
              <a:t>生産準備検証</a:t>
            </a:r>
            <a:r>
              <a:rPr lang="en-US" altLang="ja-JP" dirty="0"/>
              <a:t>-</a:t>
            </a:r>
            <a:endParaRPr kumimoji="1" lang="ja-JP" altLang="en-US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72E6368-B5D3-4C35-9177-D0E13E445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610310"/>
              </p:ext>
            </p:extLst>
          </p:nvPr>
        </p:nvGraphicFramePr>
        <p:xfrm>
          <a:off x="1055439" y="1628801"/>
          <a:ext cx="10441235" cy="2526720"/>
        </p:xfrm>
        <a:graphic>
          <a:graphicData uri="http://schemas.openxmlformats.org/drawingml/2006/table">
            <a:tbl>
              <a:tblPr/>
              <a:tblGrid>
                <a:gridCol w="3036104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405131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13255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16622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作業標準類、設備点検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標準類・点検類の整備完了。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16622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作業訓練、資格認定、品質教育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オペレータ教育・資格認定を実施済み。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16622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設備保全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新規設備の導入なく、既存保全体制にて運用する。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16622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不良解析体制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不具合解析体制を量産前に確立済み。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16622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検査機器・治工具・ポカヨケ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既存検査機器、治工具を使用し生産を行う。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166228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工程チェックシートによる確認済み。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1740203"/>
                  </a:ext>
                </a:extLst>
              </a:tr>
              <a:tr h="166228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初期流動結果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初期流動を実施し正常な生産を確認済み。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043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工程チェック</a:t>
            </a:r>
          </a:p>
        </p:txBody>
      </p:sp>
    </p:spTree>
    <p:extLst>
      <p:ext uri="{BB962C8B-B14F-4D97-AF65-F5344CB8AC3E}">
        <p14:creationId xmlns:p14="http://schemas.microsoft.com/office/powerpoint/2010/main" val="411274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39408" y="295606"/>
            <a:ext cx="9223983" cy="396000"/>
          </a:xfrm>
        </p:spPr>
        <p:txBody>
          <a:bodyPr/>
          <a:lstStyle/>
          <a:p>
            <a:r>
              <a:rPr lang="en-US" altLang="ja-JP" b="1" dirty="0"/>
              <a:t>Contents</a:t>
            </a:r>
            <a:endParaRPr kumimoji="1" lang="ja-JP" altLang="en-US" b="1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2"/>
          </p:nvPr>
        </p:nvSpPr>
        <p:spPr>
          <a:xfrm>
            <a:off x="1320800" y="1332575"/>
            <a:ext cx="8367110" cy="627851"/>
          </a:xfrm>
        </p:spPr>
        <p:txBody>
          <a:bodyPr/>
          <a:lstStyle/>
          <a:p>
            <a:r>
              <a:rPr lang="ja-JP" altLang="en-US" dirty="0"/>
              <a:t>新規部品概要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6"/>
          </p:nvPr>
        </p:nvSpPr>
        <p:spPr>
          <a:xfrm>
            <a:off x="1320800" y="2332608"/>
            <a:ext cx="8367110" cy="664797"/>
          </a:xfrm>
        </p:spPr>
        <p:txBody>
          <a:bodyPr/>
          <a:lstStyle/>
          <a:p>
            <a:r>
              <a:rPr lang="ja-JP" altLang="en-US" dirty="0"/>
              <a:t>新規点と検証事項の明確化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8"/>
          </p:nvPr>
        </p:nvSpPr>
        <p:spPr>
          <a:xfrm>
            <a:off x="1320800" y="3351483"/>
            <a:ext cx="8367110" cy="664797"/>
          </a:xfrm>
        </p:spPr>
        <p:txBody>
          <a:bodyPr/>
          <a:lstStyle/>
          <a:p>
            <a:r>
              <a:rPr lang="ja-JP" altLang="en-US" dirty="0"/>
              <a:t>生産準備・計画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1320800" y="4369620"/>
            <a:ext cx="8367110" cy="664797"/>
          </a:xfrm>
        </p:spPr>
        <p:txBody>
          <a:bodyPr/>
          <a:lstStyle/>
          <a:p>
            <a:r>
              <a:rPr kumimoji="1" lang="ja-JP" altLang="en-US" dirty="0"/>
              <a:t>工程チェック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468313" y="1277168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01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68313" y="2295674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02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68313" y="3314180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03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9"/>
          </p:nvPr>
        </p:nvSpPr>
        <p:spPr>
          <a:xfrm>
            <a:off x="468313" y="4332686"/>
            <a:ext cx="709613" cy="738664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>
                <a:solidFill>
                  <a:srgbClr val="0064D2"/>
                </a:solidFill>
              </a:rPr>
              <a:t>04</a:t>
            </a:r>
          </a:p>
        </p:txBody>
      </p:sp>
      <p:sp>
        <p:nvSpPr>
          <p:cNvPr id="11" name="テキスト プレースホルダー 14">
            <a:extLst>
              <a:ext uri="{FF2B5EF4-FFF2-40B4-BE49-F238E27FC236}">
                <a16:creationId xmlns:a16="http://schemas.microsoft.com/office/drawing/2014/main" id="{AB1DF8A1-E899-4633-9F77-8A9EA4C46DC7}"/>
              </a:ext>
            </a:extLst>
          </p:cNvPr>
          <p:cNvSpPr txBox="1">
            <a:spLocks/>
          </p:cNvSpPr>
          <p:nvPr/>
        </p:nvSpPr>
        <p:spPr bwMode="gray">
          <a:xfrm>
            <a:off x="1320800" y="538812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1610933" algn="l"/>
              </a:tabLst>
              <a:defRPr kumimoji="1" lang="ja-JP" altLang="en-US" sz="3200" kern="1200" dirty="0" smtClean="0">
                <a:solidFill>
                  <a:schemeClr val="tx1"/>
                </a:solidFill>
                <a:latin typeface="+mn-ea"/>
                <a:ea typeface="+mn-ea"/>
                <a:cs typeface="Meiryo UI" panose="020B0604030504040204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評価結果</a:t>
            </a:r>
            <a:endParaRPr lang="zh-TW" altLang="en-US" dirty="0"/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9DC991B2-FF37-4C66-AE36-B67F248A1795}"/>
              </a:ext>
            </a:extLst>
          </p:cNvPr>
          <p:cNvSpPr txBox="1">
            <a:spLocks/>
          </p:cNvSpPr>
          <p:nvPr/>
        </p:nvSpPr>
        <p:spPr bwMode="gray">
          <a:xfrm>
            <a:off x="468313" y="5351191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kumimoji="1" lang="ja-JP" altLang="en-US" sz="4000" kern="12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64D2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3720470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04</a:t>
            </a:r>
            <a:r>
              <a:rPr lang="ja-JP" altLang="en-US" dirty="0"/>
              <a:t>　工程チェック</a:t>
            </a:r>
            <a:endParaRPr kumimoji="1" lang="ja-JP" altLang="en-US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C65BCB3-8DC9-2FFA-AFB7-600CBE8009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327694"/>
              </p:ext>
            </p:extLst>
          </p:nvPr>
        </p:nvGraphicFramePr>
        <p:xfrm>
          <a:off x="1056567" y="1628800"/>
          <a:ext cx="10440108" cy="1679040"/>
        </p:xfrm>
        <a:graphic>
          <a:graphicData uri="http://schemas.openxmlformats.org/drawingml/2006/table">
            <a:tbl>
              <a:tblPr/>
              <a:tblGrid>
                <a:gridCol w="3582697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6857411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変更前工程での改善施策の反映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工程チェックリスト（過去トラ）　該当工程○○件　確認済み。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また、改善施策の共有として、評価・技術ミーティングを行い、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委託先のリスク検証の深掘りを実施済み。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品質管理体制確認結果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新規採用時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車載として新規の採用でないため省略。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088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05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評価結果</a:t>
            </a:r>
          </a:p>
        </p:txBody>
      </p:sp>
    </p:spTree>
    <p:extLst>
      <p:ext uri="{BB962C8B-B14F-4D97-AF65-F5344CB8AC3E}">
        <p14:creationId xmlns:p14="http://schemas.microsoft.com/office/powerpoint/2010/main" val="32037311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評価結果</a:t>
            </a:r>
            <a:endParaRPr kumimoji="1" lang="ja-JP" altLang="en-US" b="1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026896"/>
              </p:ext>
            </p:extLst>
          </p:nvPr>
        </p:nvGraphicFramePr>
        <p:xfrm>
          <a:off x="1055440" y="1628800"/>
          <a:ext cx="10441236" cy="152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38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6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5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96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確認項目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確認結果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添付資料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097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①基礎特性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(TEG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特性、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TEG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寸法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全ての項目で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 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あり 問題無し</a:t>
                      </a:r>
                      <a:endParaRPr kumimoji="1" lang="en-US" altLang="ja-JP" sz="14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6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②検査装置・測定システム環境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測定システム解析調査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(MSA)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の結果問題なし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541033"/>
                  </a:ext>
                </a:extLst>
              </a:tr>
              <a:tr h="165097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③電気的特性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(DC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EMC)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全ての項目で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Ppk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&gt; 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、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EMC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の差分小で問題なし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657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④信頼性評価・兆候精査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信頼性評価・兆候精査 問題なし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D992DCA-65B6-6470-2B71-08B000D4EE03}"/>
              </a:ext>
            </a:extLst>
          </p:cNvPr>
          <p:cNvSpPr txBox="1"/>
          <p:nvPr/>
        </p:nvSpPr>
        <p:spPr>
          <a:xfrm>
            <a:off x="1055440" y="1259468"/>
            <a:ext cx="80149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全体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7454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新規点評価シート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製造上の新規点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新規点の検証結果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D6C3D1-AC4C-43FF-A245-1AE9C956F4C3}"/>
              </a:ext>
            </a:extLst>
          </p:cNvPr>
          <p:cNvSpPr txBox="1"/>
          <p:nvPr/>
        </p:nvSpPr>
        <p:spPr>
          <a:xfrm>
            <a:off x="1055147" y="125946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①基礎特性　：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569865"/>
              </p:ext>
            </p:extLst>
          </p:nvPr>
        </p:nvGraphicFramePr>
        <p:xfrm>
          <a:off x="1068944" y="1628801"/>
          <a:ext cx="9156880" cy="1997044"/>
        </p:xfrm>
        <a:graphic>
          <a:graphicData uri="http://schemas.openxmlformats.org/drawingml/2006/table">
            <a:tbl>
              <a:tblPr/>
              <a:tblGrid>
                <a:gridCol w="1857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8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0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0035">
                  <a:extLst>
                    <a:ext uri="{9D8B030D-6E8A-4147-A177-3AD203B41FA5}">
                      <a16:colId xmlns:a16="http://schemas.microsoft.com/office/drawing/2014/main" val="2852337962"/>
                    </a:ext>
                  </a:extLst>
                </a:gridCol>
                <a:gridCol w="1540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40143">
                  <a:extLst>
                    <a:ext uri="{9D8B030D-6E8A-4147-A177-3AD203B41FA5}">
                      <a16:colId xmlns:a16="http://schemas.microsoft.com/office/drawing/2014/main" val="7457675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工程名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管理項目</a:t>
                      </a:r>
                      <a:endParaRPr lang="en-US" altLang="ja-JP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単位</a:t>
                      </a:r>
                      <a:endParaRPr lang="en-US" altLang="ja-JP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数量</a:t>
                      </a:r>
                      <a:endParaRPr lang="en-US" altLang="ja-JP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Target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&gt;1.67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Ａ２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TEG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特性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Ｄ２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068944" y="4653136"/>
            <a:ext cx="5829474" cy="934478"/>
          </a:xfrm>
          <a:prstGeom prst="rect">
            <a:avLst/>
          </a:prstGeom>
          <a:noFill/>
        </p:spPr>
        <p:txBody>
          <a:bodyPr wrap="square" lIns="36000" tIns="36000" rIns="0" bIns="36000" rtlCol="0">
            <a:spAutoFit/>
          </a:bodyPr>
          <a:lstStyle/>
          <a:p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以下のような、指数等によるエビデンスを示すことを推奨</a:t>
            </a:r>
            <a:b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 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製品仕様を満たすために、変更前後の製造基準値が設定され、</a:t>
            </a:r>
            <a:b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製造工程の出来映えの分布が、製造基準値に対して</a:t>
            </a:r>
            <a:b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余裕度を確保できていること。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ex.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工程変更前後の工程能力で比較）</a:t>
            </a:r>
          </a:p>
        </p:txBody>
      </p:sp>
    </p:spTree>
    <p:extLst>
      <p:ext uri="{BB962C8B-B14F-4D97-AF65-F5344CB8AC3E}">
        <p14:creationId xmlns:p14="http://schemas.microsoft.com/office/powerpoint/2010/main" val="14292374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1826743" cy="749165"/>
          </a:xfrm>
        </p:spPr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新規点評価シート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製造上の新規点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新規点の検証結果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D6C3D1-AC4C-43FF-A245-1AE9C956F4C3}"/>
              </a:ext>
            </a:extLst>
          </p:cNvPr>
          <p:cNvSpPr txBox="1"/>
          <p:nvPr/>
        </p:nvSpPr>
        <p:spPr>
          <a:xfrm>
            <a:off x="1064716" y="1259468"/>
            <a:ext cx="5103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②</a:t>
            </a:r>
            <a:r>
              <a:rPr kumimoji="1" lang="en-US" altLang="ja-JP" b="1" dirty="0">
                <a:latin typeface="+mj-ea"/>
                <a:ea typeface="+mj-ea"/>
              </a:rPr>
              <a:t>MSA</a:t>
            </a:r>
            <a:r>
              <a:rPr kumimoji="1" lang="ja-JP" altLang="en-US" b="1" dirty="0">
                <a:latin typeface="+mj-ea"/>
                <a:ea typeface="+mj-ea"/>
              </a:rPr>
              <a:t>（</a:t>
            </a:r>
            <a:r>
              <a:rPr lang="en-US" altLang="ja-JP" b="1" i="0" dirty="0">
                <a:solidFill>
                  <a:srgbClr val="111111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Gage R</a:t>
            </a:r>
            <a:r>
              <a:rPr lang="ja-JP" altLang="en-US" b="1" i="0" dirty="0">
                <a:solidFill>
                  <a:srgbClr val="111111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＆</a:t>
            </a:r>
            <a:r>
              <a:rPr lang="en-US" altLang="ja-JP" b="1" i="0" dirty="0">
                <a:solidFill>
                  <a:srgbClr val="111111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R</a:t>
            </a:r>
            <a:r>
              <a:rPr kumimoji="1" lang="ja-JP" altLang="en-US" b="1" dirty="0">
                <a:solidFill>
                  <a:schemeClr val="tx1"/>
                </a:solidFill>
              </a:rPr>
              <a:t>データシート）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8288E4C-B4E5-D29C-D6A3-75658EEDD5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797723"/>
              </p:ext>
            </p:extLst>
          </p:nvPr>
        </p:nvGraphicFramePr>
        <p:xfrm>
          <a:off x="1055440" y="1628800"/>
          <a:ext cx="1044123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440235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 Step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Measurement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Tool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Characteristics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Equipment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GRR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Judgement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249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0586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928787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7E09703-1DFB-32D6-CCE7-74CCC3610AF6}"/>
              </a:ext>
            </a:extLst>
          </p:cNvPr>
          <p:cNvSpPr txBox="1"/>
          <p:nvPr/>
        </p:nvSpPr>
        <p:spPr>
          <a:xfrm>
            <a:off x="1055440" y="3429000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GRR Result(%) criteria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10%&gt; Good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10%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30%≧ Pass(with conditions)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30%&lt; No Good(Needs improvement)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37134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新規点評価シート</a:t>
            </a:r>
            <a:r>
              <a:rPr lang="en-US" altLang="ja-JP" dirty="0"/>
              <a:t>(</a:t>
            </a:r>
            <a:r>
              <a:rPr lang="ja-JP" altLang="en-US" dirty="0"/>
              <a:t>設計上の新規点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新規品の検証結果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1055440" y="1259468"/>
            <a:ext cx="2904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③</a:t>
            </a:r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zh-TW" b="1" dirty="0">
                <a:latin typeface="+mj-ea"/>
                <a:ea typeface="+mj-ea"/>
              </a:rPr>
              <a:t>Flash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7" name="表 3">
            <a:extLst>
              <a:ext uri="{FF2B5EF4-FFF2-40B4-BE49-F238E27FC236}">
                <a16:creationId xmlns:a16="http://schemas.microsoft.com/office/drawing/2014/main" id="{792443E4-0C90-4698-9D52-792559BCB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561400"/>
              </p:ext>
            </p:extLst>
          </p:nvPr>
        </p:nvGraphicFramePr>
        <p:xfrm>
          <a:off x="1055440" y="1628800"/>
          <a:ext cx="8204037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8392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Parameter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symbol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Conditions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Target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書き換え特性</a:t>
                      </a:r>
                      <a:endParaRPr kumimoji="1" lang="en-US" altLang="ja-JP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&gt;1.67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読み出し速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070918" y="2617167"/>
            <a:ext cx="475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評価製品：製品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X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74281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新規点評価シート</a:t>
            </a:r>
            <a:r>
              <a:rPr lang="en-US" altLang="ja-JP" dirty="0"/>
              <a:t>(</a:t>
            </a:r>
            <a:r>
              <a:rPr lang="ja-JP" altLang="en-US" dirty="0"/>
              <a:t>設計上の新規点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新規品の検証結果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86E7CB-DEC8-4BC9-A49E-BE97B4F0F65E}"/>
              </a:ext>
            </a:extLst>
          </p:cNvPr>
          <p:cNvSpPr txBox="1"/>
          <p:nvPr/>
        </p:nvSpPr>
        <p:spPr>
          <a:xfrm>
            <a:off x="1070619" y="1259468"/>
            <a:ext cx="3009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③電気的特性</a:t>
            </a:r>
            <a:r>
              <a:rPr lang="en-US" altLang="ja-JP" b="1" dirty="0">
                <a:latin typeface="+mj-ea"/>
                <a:ea typeface="+mj-ea"/>
              </a:rPr>
              <a:t>(EMC</a:t>
            </a:r>
            <a:r>
              <a:rPr lang="ja-JP" altLang="en-US" b="1" dirty="0">
                <a:latin typeface="+mj-ea"/>
                <a:ea typeface="+mj-ea"/>
              </a:rPr>
              <a:t>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529B01C-2A59-46CB-B18D-583A85F62A91}"/>
              </a:ext>
            </a:extLst>
          </p:cNvPr>
          <p:cNvSpPr/>
          <p:nvPr/>
        </p:nvSpPr>
        <p:spPr>
          <a:xfrm>
            <a:off x="1077923" y="1655227"/>
            <a:ext cx="4730045" cy="42220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エミッション特性グラフ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DD47A0B-6AD9-462D-8D1D-EBA831FD55FE}"/>
              </a:ext>
            </a:extLst>
          </p:cNvPr>
          <p:cNvSpPr/>
          <p:nvPr/>
        </p:nvSpPr>
        <p:spPr>
          <a:xfrm>
            <a:off x="6118483" y="1655227"/>
            <a:ext cx="4730045" cy="42220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イミュニティー特性グラフ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1091153" y="5877272"/>
            <a:ext cx="406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150Ω</a:t>
            </a:r>
            <a:r>
              <a:rPr lang="ja-JP" altLang="en-US" b="1" dirty="0">
                <a:latin typeface="+mj-ea"/>
                <a:ea typeface="+mj-ea"/>
              </a:rPr>
              <a:t>法によるエミッション特性比較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F3D3103-4803-47DB-98EB-FA4B55DD5839}"/>
              </a:ext>
            </a:extLst>
          </p:cNvPr>
          <p:cNvSpPr txBox="1"/>
          <p:nvPr/>
        </p:nvSpPr>
        <p:spPr>
          <a:xfrm>
            <a:off x="6096000" y="5877272"/>
            <a:ext cx="406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DPI</a:t>
            </a:r>
            <a:r>
              <a:rPr lang="ja-JP" altLang="en-US" b="1" dirty="0">
                <a:latin typeface="+mj-ea"/>
                <a:ea typeface="+mj-ea"/>
              </a:rPr>
              <a:t>法によるイミュニティー特性比較</a:t>
            </a:r>
            <a:endParaRPr lang="en-US" altLang="ja-JP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8897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" y="10274"/>
            <a:ext cx="11437882" cy="749165"/>
          </a:xfrm>
        </p:spPr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新規点と検証結果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72C279-035B-45C9-9322-3C9A0B0F524F}"/>
              </a:ext>
            </a:extLst>
          </p:cNvPr>
          <p:cNvSpPr txBox="1"/>
          <p:nvPr/>
        </p:nvSpPr>
        <p:spPr>
          <a:xfrm>
            <a:off x="1055440" y="1259468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④信頼性試験結果（重点確認項目）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E8AD86C-CC25-A2E0-F00B-6ED9BF807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311472"/>
              </p:ext>
            </p:extLst>
          </p:nvPr>
        </p:nvGraphicFramePr>
        <p:xfrm>
          <a:off x="1055440" y="1646808"/>
          <a:ext cx="10441235" cy="1227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9203">
                  <a:extLst>
                    <a:ext uri="{9D8B030D-6E8A-4147-A177-3AD203B41FA5}">
                      <a16:colId xmlns:a16="http://schemas.microsoft.com/office/drawing/2014/main" val="3008277429"/>
                    </a:ext>
                  </a:extLst>
                </a:gridCol>
                <a:gridCol w="403614">
                  <a:extLst>
                    <a:ext uri="{9D8B030D-6E8A-4147-A177-3AD203B41FA5}">
                      <a16:colId xmlns:a16="http://schemas.microsoft.com/office/drawing/2014/main" val="2527530081"/>
                    </a:ext>
                  </a:extLst>
                </a:gridCol>
                <a:gridCol w="1163267">
                  <a:extLst>
                    <a:ext uri="{9D8B030D-6E8A-4147-A177-3AD203B41FA5}">
                      <a16:colId xmlns:a16="http://schemas.microsoft.com/office/drawing/2014/main" val="1758181641"/>
                    </a:ext>
                  </a:extLst>
                </a:gridCol>
                <a:gridCol w="2500004">
                  <a:extLst>
                    <a:ext uri="{9D8B030D-6E8A-4147-A177-3AD203B41FA5}">
                      <a16:colId xmlns:a16="http://schemas.microsoft.com/office/drawing/2014/main" val="3826915790"/>
                    </a:ext>
                  </a:extLst>
                </a:gridCol>
                <a:gridCol w="795920">
                  <a:extLst>
                    <a:ext uri="{9D8B030D-6E8A-4147-A177-3AD203B41FA5}">
                      <a16:colId xmlns:a16="http://schemas.microsoft.com/office/drawing/2014/main" val="3268531040"/>
                    </a:ext>
                  </a:extLst>
                </a:gridCol>
                <a:gridCol w="653062">
                  <a:extLst>
                    <a:ext uri="{9D8B030D-6E8A-4147-A177-3AD203B41FA5}">
                      <a16:colId xmlns:a16="http://schemas.microsoft.com/office/drawing/2014/main" val="4009479109"/>
                    </a:ext>
                  </a:extLst>
                </a:gridCol>
                <a:gridCol w="530614">
                  <a:extLst>
                    <a:ext uri="{9D8B030D-6E8A-4147-A177-3AD203B41FA5}">
                      <a16:colId xmlns:a16="http://schemas.microsoft.com/office/drawing/2014/main" val="213595826"/>
                    </a:ext>
                  </a:extLst>
                </a:gridCol>
                <a:gridCol w="887757">
                  <a:extLst>
                    <a:ext uri="{9D8B030D-6E8A-4147-A177-3AD203B41FA5}">
                      <a16:colId xmlns:a16="http://schemas.microsoft.com/office/drawing/2014/main" val="1627792596"/>
                    </a:ext>
                  </a:extLst>
                </a:gridCol>
                <a:gridCol w="659388">
                  <a:extLst>
                    <a:ext uri="{9D8B030D-6E8A-4147-A177-3AD203B41FA5}">
                      <a16:colId xmlns:a16="http://schemas.microsoft.com/office/drawing/2014/main" val="1683368624"/>
                    </a:ext>
                  </a:extLst>
                </a:gridCol>
                <a:gridCol w="949203">
                  <a:extLst>
                    <a:ext uri="{9D8B030D-6E8A-4147-A177-3AD203B41FA5}">
                      <a16:colId xmlns:a16="http://schemas.microsoft.com/office/drawing/2014/main" val="1440622225"/>
                    </a:ext>
                  </a:extLst>
                </a:gridCol>
                <a:gridCol w="949203">
                  <a:extLst>
                    <a:ext uri="{9D8B030D-6E8A-4147-A177-3AD203B41FA5}">
                      <a16:colId xmlns:a16="http://schemas.microsoft.com/office/drawing/2014/main" val="32408403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Test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Reference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Test Condition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Lots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S.S.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Total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Results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実施製品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代表品選定理由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0658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HTSL</a:t>
                      </a:r>
                    </a:p>
                  </a:txBody>
                  <a:tcPr marL="97497" marR="97497" marT="46815" marB="468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A6</a:t>
                      </a:r>
                    </a:p>
                  </a:txBody>
                  <a:tcPr marL="97497" marR="97497" marT="46815" marB="46815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 Temperature Storage Life: 150</a:t>
                      </a:r>
                      <a:r>
                        <a:rPr kumimoji="0" lang="ja-JP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1000h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135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Fails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X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メモリ容量大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685674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</a:p>
                  </a:txBody>
                  <a:tcPr marL="97497" marR="97497" marT="46815" marB="468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B1</a:t>
                      </a:r>
                    </a:p>
                  </a:txBody>
                  <a:tcPr marL="97497" marR="97497" marT="46815" marB="46815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 Temperature Operating Life: 125</a:t>
                      </a:r>
                      <a:r>
                        <a:rPr kumimoji="0" lang="ja-JP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1000h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231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Fails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X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メモリ容量大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6301707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EDR</a:t>
                      </a:r>
                    </a:p>
                  </a:txBody>
                  <a:tcPr marL="97497" marR="97497" marT="46815" marB="46815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B3</a:t>
                      </a:r>
                    </a:p>
                  </a:txBody>
                  <a:tcPr marL="97497" marR="97497" marT="46815" marB="46815" anchor="ctr" horzOverflow="overflow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AEC-Q100-005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NVM Endurance &amp; Data Retention Test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For HTSL</a:t>
                      </a:r>
                    </a:p>
                  </a:txBody>
                  <a:tcPr marL="97497" marR="97497" marT="46815" marB="46815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135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Fails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X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メモリ容量大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065996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For</a:t>
                      </a:r>
                      <a:r>
                        <a:rPr kumimoji="0" lang="ja-JP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HTOL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231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Fails</a:t>
                      </a: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X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メモリ容量大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05081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03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新規点と検証結果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19F1328-47BD-4BBE-85EA-1A636CA3F9E2}"/>
              </a:ext>
            </a:extLst>
          </p:cNvPr>
          <p:cNvSpPr txBox="1"/>
          <p:nvPr/>
        </p:nvSpPr>
        <p:spPr>
          <a:xfrm>
            <a:off x="1084764" y="125946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④兆候精査：</a:t>
            </a:r>
            <a:endParaRPr kumimoji="1" lang="en-US" altLang="ja-JP" b="1" dirty="0">
              <a:latin typeface="+mj-ea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604919" y="3023315"/>
            <a:ext cx="3073018" cy="811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Flash</a:t>
            </a:r>
            <a:r>
              <a:rPr kumimoji="1" lang="ja-JP" altLang="en-US" dirty="0"/>
              <a:t>特性変動確認結果</a:t>
            </a:r>
          </a:p>
        </p:txBody>
      </p:sp>
    </p:spTree>
    <p:extLst>
      <p:ext uri="{BB962C8B-B14F-4D97-AF65-F5344CB8AC3E}">
        <p14:creationId xmlns:p14="http://schemas.microsoft.com/office/powerpoint/2010/main" val="3277983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B8F190A-13C8-69DD-5730-D4AF48796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691083"/>
              </p:ext>
            </p:extLst>
          </p:nvPr>
        </p:nvGraphicFramePr>
        <p:xfrm>
          <a:off x="335360" y="692696"/>
          <a:ext cx="11161315" cy="1712160"/>
        </p:xfrm>
        <a:graphic>
          <a:graphicData uri="http://schemas.openxmlformats.org/drawingml/2006/table">
            <a:tbl>
              <a:tblPr/>
              <a:tblGrid>
                <a:gridCol w="696866">
                  <a:extLst>
                    <a:ext uri="{9D8B030D-6E8A-4147-A177-3AD203B41FA5}">
                      <a16:colId xmlns:a16="http://schemas.microsoft.com/office/drawing/2014/main" val="751458909"/>
                    </a:ext>
                  </a:extLst>
                </a:gridCol>
                <a:gridCol w="1573160">
                  <a:extLst>
                    <a:ext uri="{9D8B030D-6E8A-4147-A177-3AD203B41FA5}">
                      <a16:colId xmlns:a16="http://schemas.microsoft.com/office/drawing/2014/main" val="2335359487"/>
                    </a:ext>
                  </a:extLst>
                </a:gridCol>
                <a:gridCol w="8891289">
                  <a:extLst>
                    <a:ext uri="{9D8B030D-6E8A-4147-A177-3AD203B41FA5}">
                      <a16:colId xmlns:a16="http://schemas.microsoft.com/office/drawing/2014/main" val="27177464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版数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日付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内容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26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2024/10/10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初版作成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806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5183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860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270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098212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405A3B-A2C2-02FA-ED57-CFB43ED77447}"/>
              </a:ext>
            </a:extLst>
          </p:cNvPr>
          <p:cNvSpPr txBox="1"/>
          <p:nvPr/>
        </p:nvSpPr>
        <p:spPr>
          <a:xfrm>
            <a:off x="335360" y="231031"/>
            <a:ext cx="3551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改版履歴</a:t>
            </a:r>
          </a:p>
        </p:txBody>
      </p:sp>
    </p:spTree>
    <p:extLst>
      <p:ext uri="{BB962C8B-B14F-4D97-AF65-F5344CB8AC3E}">
        <p14:creationId xmlns:p14="http://schemas.microsoft.com/office/powerpoint/2010/main" val="2439456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TW" altLang="en-US" dirty="0"/>
              <a:t>新規部品概要</a:t>
            </a:r>
          </a:p>
        </p:txBody>
      </p:sp>
    </p:spTree>
    <p:extLst>
      <p:ext uri="{BB962C8B-B14F-4D97-AF65-F5344CB8AC3E}">
        <p14:creationId xmlns:p14="http://schemas.microsoft.com/office/powerpoint/2010/main" val="3708479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zh-TW" altLang="en-US" dirty="0"/>
              <a:t>新規部品概要</a:t>
            </a:r>
            <a:endParaRPr kumimoji="1" lang="ja-JP" altLang="en-US" dirty="0"/>
          </a:p>
        </p:txBody>
      </p:sp>
      <p:sp>
        <p:nvSpPr>
          <p:cNvPr id="8" name="コンテンツ プレースホルダー 3">
            <a:extLst>
              <a:ext uri="{FF2B5EF4-FFF2-40B4-BE49-F238E27FC236}">
                <a16:creationId xmlns:a16="http://schemas.microsoft.com/office/drawing/2014/main" id="{7762E6D1-2454-44C1-BC34-8CE993B59E67}"/>
              </a:ext>
            </a:extLst>
          </p:cNvPr>
          <p:cNvSpPr txBox="1">
            <a:spLocks/>
          </p:cNvSpPr>
          <p:nvPr/>
        </p:nvSpPr>
        <p:spPr>
          <a:xfrm>
            <a:off x="1067702" y="1216727"/>
            <a:ext cx="10521936" cy="943589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ja-JP" altLang="en-US" sz="1800" dirty="0">
                <a:latin typeface="+mn-ea"/>
              </a:rPr>
              <a:t>新規部品</a:t>
            </a:r>
            <a:r>
              <a:rPr lang="en-US" altLang="ja-JP" sz="1800" dirty="0">
                <a:latin typeface="+mn-ea"/>
              </a:rPr>
              <a:t>X</a:t>
            </a:r>
            <a:r>
              <a:rPr lang="ja-JP" altLang="en-US" sz="1800" dirty="0">
                <a:latin typeface="+mn-ea"/>
              </a:rPr>
              <a:t>は、○○○を実現するため、新規技術△△△を適用しています。</a:t>
            </a:r>
            <a:endParaRPr lang="en-US" altLang="ja-JP" sz="1800" dirty="0">
              <a:latin typeface="+mn-ea"/>
            </a:endParaRPr>
          </a:p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ja-JP" altLang="en-US" sz="1800" dirty="0">
                <a:latin typeface="+mn-ea"/>
              </a:rPr>
              <a:t>□□□については、実績のある◇◇◇を用いています。</a:t>
            </a:r>
            <a:endParaRPr lang="en-US" altLang="ja-JP" sz="1800" dirty="0">
              <a:latin typeface="+mn-ea"/>
            </a:endParaRPr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337541" y="745524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1. </a:t>
            </a:r>
            <a:r>
              <a:rPr lang="ja-JP" altLang="en-US" sz="2000" dirty="0">
                <a:latin typeface="+mn-ea"/>
                <a:ea typeface="+mn-ea"/>
              </a:rPr>
              <a:t>新規部品開発の背景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3C1DC00-F3EB-4C2B-A595-D180AF374015}"/>
              </a:ext>
            </a:extLst>
          </p:cNvPr>
          <p:cNvSpPr/>
          <p:nvPr/>
        </p:nvSpPr>
        <p:spPr>
          <a:xfrm>
            <a:off x="3809017" y="2300831"/>
            <a:ext cx="4894943" cy="3505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・製品の特長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・</a:t>
            </a:r>
            <a:r>
              <a:rPr kumimoji="1" lang="ja-JP" altLang="en-US" dirty="0">
                <a:solidFill>
                  <a:schemeClr val="tx1"/>
                </a:solidFill>
              </a:rPr>
              <a:t>製品ロードマップ、ラインアップ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・新規技術概要　　</a:t>
            </a:r>
            <a:r>
              <a:rPr kumimoji="1" lang="ja-JP" altLang="en-US" dirty="0">
                <a:solidFill>
                  <a:schemeClr val="tx1"/>
                </a:solidFill>
              </a:rPr>
              <a:t>等</a:t>
            </a:r>
          </a:p>
        </p:txBody>
      </p:sp>
    </p:spTree>
    <p:extLst>
      <p:ext uri="{BB962C8B-B14F-4D97-AF65-F5344CB8AC3E}">
        <p14:creationId xmlns:p14="http://schemas.microsoft.com/office/powerpoint/2010/main" val="176056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zh-TW" altLang="en-US" dirty="0"/>
              <a:t>新規部品概要</a:t>
            </a:r>
            <a:endParaRPr kumimoji="1" lang="ja-JP" altLang="en-US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FE61FBA-B30C-4B2F-9435-622482B83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234651"/>
              </p:ext>
            </p:extLst>
          </p:nvPr>
        </p:nvGraphicFramePr>
        <p:xfrm>
          <a:off x="1055440" y="1628800"/>
          <a:ext cx="10306854" cy="3463317"/>
        </p:xfrm>
        <a:graphic>
          <a:graphicData uri="http://schemas.openxmlformats.org/drawingml/2006/table">
            <a:tbl>
              <a:tblPr/>
              <a:tblGrid>
                <a:gridCol w="2681553">
                  <a:extLst>
                    <a:ext uri="{9D8B030D-6E8A-4147-A177-3AD203B41FA5}">
                      <a16:colId xmlns:a16="http://schemas.microsoft.com/office/drawing/2014/main" val="3750750649"/>
                    </a:ext>
                  </a:extLst>
                </a:gridCol>
                <a:gridCol w="2541767">
                  <a:extLst>
                    <a:ext uri="{9D8B030D-6E8A-4147-A177-3AD203B41FA5}">
                      <a16:colId xmlns:a16="http://schemas.microsoft.com/office/drawing/2014/main" val="2771796749"/>
                    </a:ext>
                  </a:extLst>
                </a:gridCol>
                <a:gridCol w="2541767">
                  <a:extLst>
                    <a:ext uri="{9D8B030D-6E8A-4147-A177-3AD203B41FA5}">
                      <a16:colId xmlns:a16="http://schemas.microsoft.com/office/drawing/2014/main" val="542243535"/>
                    </a:ext>
                  </a:extLst>
                </a:gridCol>
                <a:gridCol w="2541767">
                  <a:extLst>
                    <a:ext uri="{9D8B030D-6E8A-4147-A177-3AD203B41FA5}">
                      <a16:colId xmlns:a16="http://schemas.microsoft.com/office/drawing/2014/main" val="2243020381"/>
                    </a:ext>
                  </a:extLst>
                </a:gridCol>
              </a:tblGrid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品種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新規採用部品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実績製品</a:t>
                      </a:r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実績製品</a:t>
                      </a:r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681896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部品名 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or 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シリーズ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プロセス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名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xxxxxxxxxxxxx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yyyyyyyyyyyyy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zzzzzzzzzzzzz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1232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zh-TW" alt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動作温度範囲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Ta= -40～125℃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Ta= -40～125℃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Ta= -40～125℃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61791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最大動作周波数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xxxMHz</a:t>
                      </a:r>
                      <a:endParaRPr kumimoji="1" lang="en-US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xxxMHz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xxxMHz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400063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プロセス･デザインルール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CMOS/ xxx nm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CMOS/ xxx nm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CMOS/ xxx nm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695895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PKG</a:t>
                      </a:r>
                      <a:r>
                        <a:rPr kumimoji="1" lang="ja-JP" alt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タイプ</a:t>
                      </a:r>
                      <a:r>
                        <a:rPr kumimoji="1" lang="en-US" altLang="ja-JP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(QFP,BGA</a:t>
                      </a:r>
                      <a:r>
                        <a:rPr kumimoji="1" lang="ja-JP" alt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など）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QFP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QFP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QFP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336061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端子数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546685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ウェハ工場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社○○工場</a:t>
                      </a:r>
                      <a:endParaRPr kumimoji="1" lang="en-US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社○○工場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社○○工場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75278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組立工場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社△△工場</a:t>
                      </a:r>
                      <a:endParaRPr kumimoji="1" lang="en-US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社△△工場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社△△工場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00234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温度グレード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AEC-Q100 Grade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AEC-Q100 Grade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AEC-Q100 Grade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13002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MSL</a:t>
                      </a:r>
                      <a:endParaRPr kumimoji="1" lang="ja-JP" altLang="en-US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MSL3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MSL3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MSL3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7838483"/>
                  </a:ext>
                </a:extLst>
              </a:tr>
            </a:tbl>
          </a:graphicData>
        </a:graphic>
      </p:graphicFrame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337535" y="742716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2.</a:t>
            </a:r>
            <a:r>
              <a:rPr lang="ja-JP" altLang="en-US" sz="2000" dirty="0">
                <a:latin typeface="+mn-ea"/>
                <a:ea typeface="+mn-ea"/>
              </a:rPr>
              <a:t>対象製品</a:t>
            </a:r>
          </a:p>
        </p:txBody>
      </p:sp>
    </p:spTree>
    <p:extLst>
      <p:ext uri="{BB962C8B-B14F-4D97-AF65-F5344CB8AC3E}">
        <p14:creationId xmlns:p14="http://schemas.microsoft.com/office/powerpoint/2010/main" val="200522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zh-TW" altLang="en-US" dirty="0"/>
              <a:t>新規部品概要</a:t>
            </a:r>
            <a:endParaRPr kumimoji="1" lang="ja-JP" altLang="en-US" dirty="0"/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ACD0C3F3-EB65-4952-92DB-D9E39F8B52B1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3. </a:t>
            </a:r>
            <a:r>
              <a:rPr lang="ja-JP" altLang="en-US" sz="2000" dirty="0">
                <a:latin typeface="+mn-ea"/>
                <a:ea typeface="+mn-ea"/>
              </a:rPr>
              <a:t>新規点概要</a:t>
            </a: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DB905C2-95BF-4279-BAFA-4085749AC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294446"/>
              </p:ext>
            </p:extLst>
          </p:nvPr>
        </p:nvGraphicFramePr>
        <p:xfrm>
          <a:off x="1055440" y="1628775"/>
          <a:ext cx="10624903" cy="1114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0656">
                  <a:extLst>
                    <a:ext uri="{9D8B030D-6E8A-4147-A177-3AD203B41FA5}">
                      <a16:colId xmlns:a16="http://schemas.microsoft.com/office/drawing/2014/main" val="4273580063"/>
                    </a:ext>
                  </a:extLst>
                </a:gridCol>
                <a:gridCol w="2846177">
                  <a:extLst>
                    <a:ext uri="{9D8B030D-6E8A-4147-A177-3AD203B41FA5}">
                      <a16:colId xmlns:a16="http://schemas.microsoft.com/office/drawing/2014/main" val="135643006"/>
                    </a:ext>
                  </a:extLst>
                </a:gridCol>
                <a:gridCol w="2846177">
                  <a:extLst>
                    <a:ext uri="{9D8B030D-6E8A-4147-A177-3AD203B41FA5}">
                      <a16:colId xmlns:a16="http://schemas.microsoft.com/office/drawing/2014/main" val="2750189928"/>
                    </a:ext>
                  </a:extLst>
                </a:gridCol>
                <a:gridCol w="2846177">
                  <a:extLst>
                    <a:ext uri="{9D8B030D-6E8A-4147-A177-3AD203B41FA5}">
                      <a16:colId xmlns:a16="http://schemas.microsoft.com/office/drawing/2014/main" val="2432877548"/>
                    </a:ext>
                  </a:extLst>
                </a:gridCol>
                <a:gridCol w="1025716">
                  <a:extLst>
                    <a:ext uri="{9D8B030D-6E8A-4147-A177-3AD203B41FA5}">
                      <a16:colId xmlns:a16="http://schemas.microsoft.com/office/drawing/2014/main" val="143917669"/>
                    </a:ext>
                  </a:extLst>
                </a:gridCol>
              </a:tblGrid>
              <a:tr h="33066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技術要素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新規採用部品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実績製品</a:t>
                      </a:r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実績製品</a:t>
                      </a:r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技術レベル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44544"/>
                  </a:ext>
                </a:extLst>
              </a:tr>
              <a:tr h="78338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素子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Flash(MONOS)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Flash(Floating Gate)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Flash(Floating Gate)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新規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686948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348439C-84D9-03BB-66E7-349D0841985D}"/>
              </a:ext>
            </a:extLst>
          </p:cNvPr>
          <p:cNvSpPr/>
          <p:nvPr/>
        </p:nvSpPr>
        <p:spPr>
          <a:xfrm>
            <a:off x="3809017" y="3766824"/>
            <a:ext cx="4894943" cy="21690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・新規技術概要　　</a:t>
            </a:r>
            <a:r>
              <a:rPr kumimoji="1" lang="ja-JP" altLang="en-US" dirty="0">
                <a:solidFill>
                  <a:schemeClr val="tx1"/>
                </a:solidFill>
              </a:rPr>
              <a:t>等</a:t>
            </a:r>
          </a:p>
        </p:txBody>
      </p:sp>
    </p:spTree>
    <p:extLst>
      <p:ext uri="{BB962C8B-B14F-4D97-AF65-F5344CB8AC3E}">
        <p14:creationId xmlns:p14="http://schemas.microsoft.com/office/powerpoint/2010/main" val="2985460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zh-TW" altLang="en-US" dirty="0"/>
              <a:t>新規部品概要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工程を担う会社・工場の概要</a:t>
            </a: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387811"/>
              </p:ext>
            </p:extLst>
          </p:nvPr>
        </p:nvGraphicFramePr>
        <p:xfrm>
          <a:off x="1062852" y="2276872"/>
          <a:ext cx="10433823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05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2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A</a:t>
                      </a:r>
                      <a:r>
                        <a:rPr lang="ja-JP" altLang="en-US" sz="1800" dirty="0"/>
                        <a:t>社</a:t>
                      </a:r>
                      <a:r>
                        <a:rPr kumimoji="1" lang="ja-JP" altLang="en-US" sz="1800" b="1" kern="1200" dirty="0">
                          <a:solidFill>
                            <a:schemeClr val="lt1"/>
                          </a:solidFill>
                          <a:latin typeface="+mj-ea"/>
                          <a:ea typeface="+mn-ea"/>
                          <a:cs typeface="+mn-cs"/>
                        </a:rPr>
                        <a:t>○○工場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設立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事業概要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Business</a:t>
                      </a:r>
                      <a:r>
                        <a:rPr lang="ja-JP" altLang="en-US" sz="1800" baseline="0"/>
                        <a:t> </a:t>
                      </a:r>
                      <a:r>
                        <a:rPr lang="en-GB" altLang="ja-JP" sz="180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Wafer 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ISO9002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1089346" y="1196752"/>
            <a:ext cx="3278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(1)</a:t>
            </a:r>
            <a:r>
              <a:rPr lang="ja-JP" altLang="en-US" b="1" dirty="0">
                <a:latin typeface="+mj-ea"/>
                <a:ea typeface="+mj-ea"/>
              </a:rPr>
              <a:t>ウェハ</a:t>
            </a:r>
            <a:r>
              <a:rPr kumimoji="1" lang="ja-JP" altLang="en-US" b="1" dirty="0">
                <a:latin typeface="+mj-ea"/>
                <a:ea typeface="+mj-ea"/>
              </a:rPr>
              <a:t>工程：</a:t>
            </a:r>
            <a:r>
              <a:rPr kumimoji="1" lang="en-US" altLang="ja-JP" b="1" dirty="0">
                <a:latin typeface="+mj-ea"/>
                <a:ea typeface="+mj-ea"/>
              </a:rPr>
              <a:t>A</a:t>
            </a:r>
            <a:r>
              <a:rPr kumimoji="1" lang="ja-JP" altLang="en-US" b="1" dirty="0">
                <a:latin typeface="+mj-ea"/>
                <a:ea typeface="+mj-ea"/>
              </a:rPr>
              <a:t>社○○工場</a:t>
            </a:r>
          </a:p>
          <a:p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55440" y="1628800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525602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zh-TW" altLang="en-US" dirty="0"/>
              <a:t>新規部品概要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工程を担う会社・工場の概要</a:t>
            </a: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810846"/>
              </p:ext>
            </p:extLst>
          </p:nvPr>
        </p:nvGraphicFramePr>
        <p:xfrm>
          <a:off x="1062852" y="2276872"/>
          <a:ext cx="10433823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05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2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A</a:t>
                      </a:r>
                      <a:r>
                        <a:rPr lang="ja-JP" altLang="en-US" sz="1800" dirty="0"/>
                        <a:t>社</a:t>
                      </a:r>
                      <a:r>
                        <a:rPr kumimoji="1" lang="ja-JP" altLang="en-US" sz="1800" b="1" kern="1200" dirty="0">
                          <a:solidFill>
                            <a:schemeClr val="lt1"/>
                          </a:solidFill>
                          <a:latin typeface="+mj-ea"/>
                          <a:ea typeface="+mn-ea"/>
                          <a:cs typeface="+mn-cs"/>
                        </a:rPr>
                        <a:t>△△工場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設立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事業概要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Business</a:t>
                      </a:r>
                      <a:r>
                        <a:rPr lang="ja-JP" altLang="en-US" sz="1800" baseline="0"/>
                        <a:t> </a:t>
                      </a:r>
                      <a:r>
                        <a:rPr lang="en-GB" altLang="ja-JP" sz="180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Chip probing, Final testing</a:t>
                      </a:r>
                    </a:p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ISO9002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1080696" y="1196752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(2)</a:t>
            </a:r>
            <a:r>
              <a:rPr kumimoji="1" lang="ja-JP" altLang="en-US" b="1" dirty="0">
                <a:latin typeface="+mj-ea"/>
                <a:ea typeface="+mj-ea"/>
              </a:rPr>
              <a:t>組立</a:t>
            </a:r>
            <a:r>
              <a:rPr kumimoji="1" lang="en-US" altLang="ja-JP" b="1" dirty="0">
                <a:latin typeface="+mj-ea"/>
                <a:ea typeface="+mj-ea"/>
              </a:rPr>
              <a:t>/</a:t>
            </a:r>
            <a:r>
              <a:rPr kumimoji="1" lang="ja-JP" altLang="en-US" b="1" dirty="0">
                <a:latin typeface="+mj-ea"/>
                <a:ea typeface="+mj-ea"/>
              </a:rPr>
              <a:t>検査工程：</a:t>
            </a:r>
            <a:r>
              <a:rPr kumimoji="1" lang="en-US" altLang="ja-JP" b="1" dirty="0">
                <a:latin typeface="+mj-ea"/>
                <a:ea typeface="+mj-ea"/>
              </a:rPr>
              <a:t>A</a:t>
            </a:r>
            <a:r>
              <a:rPr kumimoji="1" lang="ja-JP" altLang="en-US" b="1" dirty="0">
                <a:latin typeface="+mj-ea"/>
                <a:ea typeface="+mj-ea"/>
              </a:rPr>
              <a:t>社△△工場</a:t>
            </a:r>
          </a:p>
          <a:p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55440" y="1628800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081918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新規点と検証事項の明確化</a:t>
            </a:r>
          </a:p>
        </p:txBody>
      </p:sp>
    </p:spTree>
    <p:extLst>
      <p:ext uri="{BB962C8B-B14F-4D97-AF65-F5344CB8AC3E}">
        <p14:creationId xmlns:p14="http://schemas.microsoft.com/office/powerpoint/2010/main" val="1592780650"/>
      </p:ext>
    </p:extLst>
  </p:cSld>
  <p:clrMapOvr>
    <a:masterClrMapping/>
  </p:clrMapOvr>
</p:sld>
</file>

<file path=ppt/theme/theme1.xml><?xml version="1.0" encoding="utf-8"?>
<a:theme xmlns:a="http://schemas.openxmlformats.org/drawingml/2006/main" name="Renesas Template 2020 - EN Confidential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E63106A-C05F-495E-8229-D24B783B9330}" vid="{1665157C-E23C-4462-9858-AE6CB20D8E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A711D5662BF054AA3252506ADD2F425" ma:contentTypeVersion="5" ma:contentTypeDescription="新しいドキュメントを作成します。" ma:contentTypeScope="" ma:versionID="0b3175d36f595e15f93abdc925488204">
  <xsd:schema xmlns:xsd="http://www.w3.org/2001/XMLSchema" xmlns:xs="http://www.w3.org/2001/XMLSchema" xmlns:p="http://schemas.microsoft.com/office/2006/metadata/properties" xmlns:ns2="9527a488-1fed-4675-9286-af3253184815" targetNamespace="http://schemas.microsoft.com/office/2006/metadata/properties" ma:root="true" ma:fieldsID="55c742ac08af47c084c6c2d0f5b54166" ns2:_="">
    <xsd:import namespace="9527a488-1fed-4675-9286-af3253184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7a488-1fed-4675-9286-af3253184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238933-2C56-4FB6-9CE5-6308FB304B64}">
  <ds:schemaRefs>
    <ds:schemaRef ds:uri="9527a488-1fed-4675-9286-af3253184815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2620E1E-304E-43D4-BB4B-B7F7148584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27a488-1fed-4675-9286-af3253184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557801-227E-4E93-B4C6-A679C7A203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1456</Words>
  <Application>Microsoft Office PowerPoint</Application>
  <PresentationFormat>ワイド画面</PresentationFormat>
  <Paragraphs>379</Paragraphs>
  <Slides>29</Slides>
  <Notes>25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9" baseType="lpstr">
      <vt:lpstr>Meiryo UI</vt:lpstr>
      <vt:lpstr>Meiryo</vt:lpstr>
      <vt:lpstr>Meiryo</vt:lpstr>
      <vt:lpstr>游ゴシック</vt:lpstr>
      <vt:lpstr>Arial</vt:lpstr>
      <vt:lpstr>Arial Narrow</vt:lpstr>
      <vt:lpstr>Calibri</vt:lpstr>
      <vt:lpstr>Symbol</vt:lpstr>
      <vt:lpstr>Wingdings</vt:lpstr>
      <vt:lpstr>Renesas Template 2020 - EN Confidential</vt:lpstr>
      <vt:lpstr>PowerPoint プレゼンテーション</vt:lpstr>
      <vt:lpstr>Contents</vt:lpstr>
      <vt:lpstr>新規部品概要</vt:lpstr>
      <vt:lpstr>01　新規部品概要</vt:lpstr>
      <vt:lpstr>01　新規部品概要</vt:lpstr>
      <vt:lpstr>01　新規部品概要</vt:lpstr>
      <vt:lpstr>01　新規部品概要</vt:lpstr>
      <vt:lpstr>01　新規部品概要</vt:lpstr>
      <vt:lpstr>新規点と検証事項の明確化</vt:lpstr>
      <vt:lpstr>02　新規点と検証事項の明確化 – 新規点調査シート</vt:lpstr>
      <vt:lpstr>02　新規点と検証事項の明確化 – 新規点調査シート</vt:lpstr>
      <vt:lpstr>02　新規点と検証事項の明確化 – 新規点調査シート</vt:lpstr>
      <vt:lpstr>02　新規点と検証事項の明確化　– 新規点評価シート(製造上の変更点)-</vt:lpstr>
      <vt:lpstr>02　新規点と検証事項の明確化　– 新規点評価シート(設計上の変更点)-</vt:lpstr>
      <vt:lpstr>02　新規点と検証事項の明確化　– 新規点評価シート(組み合わせ影響確認)-</vt:lpstr>
      <vt:lpstr>生産準備・計画</vt:lpstr>
      <vt:lpstr>03　生産準備・計画　–全体計画-</vt:lpstr>
      <vt:lpstr>03　生産準備・計画　–生産準備検証-</vt:lpstr>
      <vt:lpstr>工程チェック</vt:lpstr>
      <vt:lpstr>04　工程チェック</vt:lpstr>
      <vt:lpstr>評価結果</vt:lpstr>
      <vt:lpstr>05　評価結果</vt:lpstr>
      <vt:lpstr>05　新規点評価シート(製造上の新規点) 検証結果　　-新規点の検証結果-</vt:lpstr>
      <vt:lpstr>05　新規点評価シート(製造上の新規点) 検証結果　　-新規点の検証結果-</vt:lpstr>
      <vt:lpstr>05　新規点評価シート(設計上の新規点)検証結果　　-新規品の検証結果-　</vt:lpstr>
      <vt:lpstr>05　新規点評価シート(設計上の新規点)検証結果　　-新規品の検証結果-　</vt:lpstr>
      <vt:lpstr>05　新規点と検証結果　 –組み合わせ影響確認-</vt:lpstr>
      <vt:lpstr>05　新規点と検証結果　 –組み合わせ影響確認-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2018-08-24T12:57:32Z</dcterms:created>
  <dcterms:modified xsi:type="dcterms:W3CDTF">2024-10-04T06:02:01Z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0x010100CA711D5662BF054AA3252506ADD2F425</vt:lpwstr>
  </property>
  <property fmtid="{D5CDD505-2E9C-101B-9397-08002B2CF9AE}" pid="3" name="Order">
    <vt:r8>130700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</Properties>
</file>