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327" r:id="rId5"/>
    <p:sldId id="324" r:id="rId6"/>
    <p:sldId id="337" r:id="rId7"/>
    <p:sldId id="344" r:id="rId8"/>
    <p:sldId id="345" r:id="rId9"/>
    <p:sldId id="338" r:id="rId10"/>
    <p:sldId id="346" r:id="rId11"/>
    <p:sldId id="347" r:id="rId12"/>
    <p:sldId id="348" r:id="rId13"/>
    <p:sldId id="349" r:id="rId14"/>
    <p:sldId id="350" r:id="rId15"/>
    <p:sldId id="351" r:id="rId16"/>
    <p:sldId id="352" r:id="rId17"/>
    <p:sldId id="353" r:id="rId18"/>
    <p:sldId id="354" r:id="rId19"/>
    <p:sldId id="355" r:id="rId20"/>
    <p:sldId id="335" r:id="rId21"/>
  </p:sldIdLst>
  <p:sldSz cx="12192000" cy="6858000"/>
  <p:notesSz cx="7104063" cy="10234613"/>
  <p:custDataLst>
    <p:tags r:id="rId23"/>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66FF"/>
    <a:srgbClr val="99FF99"/>
    <a:srgbClr val="FFCCFF"/>
    <a:srgbClr val="FFFF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4504" autoAdjust="0"/>
  </p:normalViewPr>
  <p:slideViewPr>
    <p:cSldViewPr snapToGrid="0">
      <p:cViewPr>
        <p:scale>
          <a:sx n="100" d="100"/>
          <a:sy n="100" d="100"/>
        </p:scale>
        <p:origin x="1656" y="31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56C7859D-D194-469E-BFA2-581A7CDA56CB}" type="datetimeFigureOut">
              <a:rPr kumimoji="1" lang="ja-JP" altLang="en-US" smtClean="0"/>
              <a:t>2024/7/16</a:t>
            </a:fld>
            <a:endParaRPr kumimoji="1" lang="ja-JP" altLang="en-US"/>
          </a:p>
        </p:txBody>
      </p:sp>
      <p:sp>
        <p:nvSpPr>
          <p:cNvPr id="4" name="スライド イメージ プレースホルダー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2E5209CB-BD05-43B1-BA51-B07237A6162A}" type="slidenum">
              <a:rPr kumimoji="1" lang="ja-JP" altLang="en-US" smtClean="0"/>
              <a:t>‹#›</a:t>
            </a:fld>
            <a:endParaRPr kumimoji="1" lang="ja-JP" altLang="en-US"/>
          </a:p>
        </p:txBody>
      </p:sp>
    </p:spTree>
    <p:extLst>
      <p:ext uri="{BB962C8B-B14F-4D97-AF65-F5344CB8AC3E}">
        <p14:creationId xmlns:p14="http://schemas.microsoft.com/office/powerpoint/2010/main" val="42914311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E5209CB-BD05-43B1-BA51-B07237A6162A}" type="slidenum">
              <a:rPr kumimoji="1" lang="ja-JP" altLang="en-US" smtClean="0"/>
              <a:t>1</a:t>
            </a:fld>
            <a:endParaRPr kumimoji="1" lang="ja-JP" altLang="en-US"/>
          </a:p>
        </p:txBody>
      </p:sp>
    </p:spTree>
    <p:extLst>
      <p:ext uri="{BB962C8B-B14F-4D97-AF65-F5344CB8AC3E}">
        <p14:creationId xmlns:p14="http://schemas.microsoft.com/office/powerpoint/2010/main" val="4019559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993785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98959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039383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52397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cxnSp>
        <p:nvCxnSpPr>
          <p:cNvPr id="9" name="直線コネクタ 8"/>
          <p:cNvCxnSpPr/>
          <p:nvPr userDrawn="1"/>
        </p:nvCxnSpPr>
        <p:spPr>
          <a:xfrm>
            <a:off x="0" y="530402"/>
            <a:ext cx="12192000" cy="0"/>
          </a:xfrm>
          <a:prstGeom prst="line">
            <a:avLst/>
          </a:prstGeom>
          <a:ln>
            <a:solidFill>
              <a:schemeClr val="bg1"/>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userDrawn="1"/>
        </p:nvSpPr>
        <p:spPr>
          <a:xfrm>
            <a:off x="7732702" y="130292"/>
            <a:ext cx="4401590" cy="400110"/>
          </a:xfrm>
          <a:prstGeom prst="rect">
            <a:avLst/>
          </a:prstGeom>
          <a:noFill/>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r"/>
            <a:r>
              <a:rPr kumimoji="1" lang="en-US" altLang="ja-JP"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rPr>
              <a:t>New Technology Assessment Sheet</a:t>
            </a:r>
            <a:endParaRPr kumimoji="1" lang="ja-JP" altLang="en-US"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698724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39864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63972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632115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985379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22983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489167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47053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7788D8A8-7411-6CEA-6229-0ADDB84ACCFD}"/>
              </a:ext>
            </a:extLst>
          </p:cNvPr>
          <p:cNvGraphicFramePr>
            <a:graphicFrameLocks noChangeAspect="1"/>
          </p:cNvGraphicFramePr>
          <p:nvPr userDrawn="1">
            <p:custDataLst>
              <p:tags r:id="rId14"/>
            </p:custDataLst>
            <p:extLst>
              <p:ext uri="{D42A27DB-BD31-4B8C-83A1-F6EECF244321}">
                <p14:modId xmlns:p14="http://schemas.microsoft.com/office/powerpoint/2010/main" val="2119857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5" imgW="499" imgH="499" progId="TCLayout.ActiveDocument.1">
                  <p:embed/>
                </p:oleObj>
              </mc:Choice>
              <mc:Fallback>
                <p:oleObj name="think-cell スライド" r:id="rId15" imgW="499" imgH="499" progId="TCLayout.ActiveDocument.1">
                  <p:embed/>
                  <p:pic>
                    <p:nvPicPr>
                      <p:cNvPr id="0" name=""/>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782844-10E4-428D-903B-583696BBE931}" type="datetimeFigureOut">
              <a:rPr kumimoji="1" lang="ja-JP" altLang="en-US" smtClean="0"/>
              <a:t>2024/7/16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16612825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sz="4800" b="1" dirty="0">
                <a:latin typeface="+mn-ea"/>
                <a:ea typeface="+mn-ea"/>
              </a:rPr>
              <a:t>新規製造技術</a:t>
            </a:r>
            <a:r>
              <a:rPr lang="en-US" altLang="ja-JP" sz="4800" b="1" dirty="0">
                <a:latin typeface="+mn-ea"/>
                <a:ea typeface="+mn-ea"/>
              </a:rPr>
              <a:t> </a:t>
            </a:r>
            <a:br>
              <a:rPr lang="en-US" altLang="ja-JP" sz="4800" b="1" dirty="0">
                <a:latin typeface="+mn-ea"/>
                <a:ea typeface="+mn-ea"/>
              </a:rPr>
            </a:br>
            <a:r>
              <a:rPr lang="ja-JP" altLang="en-US" sz="4800" b="1" dirty="0">
                <a:latin typeface="+mn-ea"/>
                <a:ea typeface="+mn-ea"/>
              </a:rPr>
              <a:t>新規</a:t>
            </a:r>
            <a:r>
              <a:rPr kumimoji="1" lang="ja-JP" altLang="en-US" sz="4800" b="1" dirty="0">
                <a:latin typeface="+mn-ea"/>
                <a:ea typeface="+mn-ea"/>
              </a:rPr>
              <a:t>点調査シート</a:t>
            </a:r>
            <a:r>
              <a:rPr kumimoji="1" lang="en-US" altLang="ja-JP" sz="4800" b="1" dirty="0">
                <a:latin typeface="+mn-ea"/>
                <a:ea typeface="+mn-ea"/>
              </a:rPr>
              <a:t>/</a:t>
            </a:r>
            <a:r>
              <a:rPr kumimoji="1" lang="ja-JP" altLang="en-US" sz="4800" b="1" dirty="0">
                <a:latin typeface="+mn-ea"/>
                <a:ea typeface="+mn-ea"/>
              </a:rPr>
              <a:t>評価シート　チュートリアル</a:t>
            </a:r>
          </a:p>
        </p:txBody>
      </p:sp>
    </p:spTree>
    <p:extLst>
      <p:ext uri="{BB962C8B-B14F-4D97-AF65-F5344CB8AC3E}">
        <p14:creationId xmlns:p14="http://schemas.microsoft.com/office/powerpoint/2010/main" val="3521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F19C9433-32BA-8C60-5550-810E36A7B43C}"/>
              </a:ext>
            </a:extLst>
          </p:cNvPr>
          <p:cNvPicPr>
            <a:picLocks noChangeAspect="1"/>
          </p:cNvPicPr>
          <p:nvPr/>
        </p:nvPicPr>
        <p:blipFill>
          <a:blip r:embed="rId2"/>
          <a:stretch>
            <a:fillRect/>
          </a:stretch>
        </p:blipFill>
        <p:spPr>
          <a:xfrm>
            <a:off x="1468963" y="675860"/>
            <a:ext cx="3029611" cy="5926175"/>
          </a:xfrm>
          <a:prstGeom prst="rect">
            <a:avLst/>
          </a:prstGeom>
        </p:spPr>
      </p:pic>
      <p:sp>
        <p:nvSpPr>
          <p:cNvPr id="4" name="テキスト ボックス 3"/>
          <p:cNvSpPr txBox="1"/>
          <p:nvPr/>
        </p:nvSpPr>
        <p:spPr>
          <a:xfrm>
            <a:off x="71930" y="123929"/>
            <a:ext cx="6385538"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構成部 </a:t>
            </a:r>
            <a:r>
              <a:rPr lang="en-US" altLang="ja-JP" sz="2000" b="1" dirty="0">
                <a:latin typeface="Segoe UI" panose="020B0502040204020203" pitchFamily="34" charset="0"/>
                <a:cs typeface="Segoe UI" panose="020B0502040204020203" pitchFamily="34" charset="0"/>
              </a:rPr>
              <a:t>e) 4M1E</a:t>
            </a:r>
            <a:r>
              <a:rPr lang="ja-JP" altLang="en-US" sz="2000" b="1" dirty="0">
                <a:latin typeface="Segoe UI" panose="020B0502040204020203" pitchFamily="34" charset="0"/>
                <a:cs typeface="Segoe UI" panose="020B0502040204020203" pitchFamily="34" charset="0"/>
              </a:rPr>
              <a:t>影響，懸念点</a:t>
            </a:r>
          </a:p>
        </p:txBody>
      </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1859232" y="560889"/>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2734070" y="578147"/>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3384060" y="578147"/>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 name="グループ化 2">
            <a:extLst>
              <a:ext uri="{FF2B5EF4-FFF2-40B4-BE49-F238E27FC236}">
                <a16:creationId xmlns:a16="http://schemas.microsoft.com/office/drawing/2014/main" id="{EE98FA94-0325-241D-70FF-CA73A18D4024}"/>
              </a:ext>
            </a:extLst>
          </p:cNvPr>
          <p:cNvGrpSpPr/>
          <p:nvPr/>
        </p:nvGrpSpPr>
        <p:grpSpPr>
          <a:xfrm>
            <a:off x="4498574" y="578147"/>
            <a:ext cx="504000" cy="307777"/>
            <a:chOff x="1550126" y="1011443"/>
            <a:chExt cx="504000" cy="307777"/>
          </a:xfrm>
        </p:grpSpPr>
        <p:sp>
          <p:nvSpPr>
            <p:cNvPr id="5" name="楕円 4">
              <a:extLst>
                <a:ext uri="{FF2B5EF4-FFF2-40B4-BE49-F238E27FC236}">
                  <a16:creationId xmlns:a16="http://schemas.microsoft.com/office/drawing/2014/main" id="{85A16283-8189-BD4C-1007-0A229C612D5B}"/>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6" name="テキスト ボックス 15">
              <a:extLst>
                <a:ext uri="{FF2B5EF4-FFF2-40B4-BE49-F238E27FC236}">
                  <a16:creationId xmlns:a16="http://schemas.microsoft.com/office/drawing/2014/main" id="{754061A5-8721-2EFC-27D1-29035DAF0B4A}"/>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19" name="テキスト ボックス 18">
            <a:extLst>
              <a:ext uri="{FF2B5EF4-FFF2-40B4-BE49-F238E27FC236}">
                <a16:creationId xmlns:a16="http://schemas.microsoft.com/office/drawing/2014/main" id="{4D1AF6B0-47C8-6759-3C4D-03FFF789015F}"/>
              </a:ext>
            </a:extLst>
          </p:cNvPr>
          <p:cNvSpPr txBox="1"/>
          <p:nvPr/>
        </p:nvSpPr>
        <p:spPr>
          <a:xfrm>
            <a:off x="5337417" y="1017357"/>
            <a:ext cx="6304250" cy="2893100"/>
          </a:xfrm>
          <a:prstGeom prst="rect">
            <a:avLst/>
          </a:prstGeom>
          <a:solidFill>
            <a:schemeClr val="bg1">
              <a:lumMod val="95000"/>
            </a:schemeClr>
          </a:solidFill>
        </p:spPr>
        <p:txBody>
          <a:bodyPr wrap="square" rtlCol="0">
            <a:spAutoFit/>
          </a:bodyPr>
          <a:lstStyle/>
          <a:p>
            <a:r>
              <a:rPr lang="en-US" altLang="ja-JP" sz="1400" b="1" dirty="0">
                <a:latin typeface="+mn-ea"/>
              </a:rPr>
              <a:t>e-1)</a:t>
            </a:r>
            <a:r>
              <a:rPr lang="ja-JP" altLang="en-US" sz="1400" b="1" dirty="0">
                <a:latin typeface="+mn-ea"/>
              </a:rPr>
              <a:t>構成部 </a:t>
            </a:r>
            <a:r>
              <a:rPr lang="en-US" altLang="ja-JP" sz="1400" b="1" dirty="0">
                <a:latin typeface="+mn-ea"/>
              </a:rPr>
              <a:t>d)</a:t>
            </a:r>
            <a:r>
              <a:rPr lang="ja-JP" altLang="en-US" sz="1400" b="1" dirty="0">
                <a:latin typeface="+mn-ea"/>
              </a:rPr>
              <a:t>の技術レベルを「新技術」または「応用」とした理由を、</a:t>
            </a:r>
            <a:endParaRPr lang="en-US" altLang="ja-JP" sz="1400" b="1" dirty="0">
              <a:latin typeface="+mn-ea"/>
            </a:endParaRPr>
          </a:p>
          <a:p>
            <a:r>
              <a:rPr lang="ja-JP" altLang="en-US" sz="1400" b="1" dirty="0">
                <a:latin typeface="+mn-ea"/>
              </a:rPr>
              <a:t>　　実績製品からの変更点として、</a:t>
            </a:r>
            <a:r>
              <a:rPr lang="en-US" altLang="ja-JP" sz="1400" b="1" dirty="0">
                <a:latin typeface="+mn-ea"/>
              </a:rPr>
              <a:t>4M1E</a:t>
            </a:r>
            <a:r>
              <a:rPr lang="ja-JP" altLang="en-US" sz="1400" b="1" dirty="0">
                <a:latin typeface="+mn-ea"/>
              </a:rPr>
              <a:t>に分解し「新技術」、「応用」</a:t>
            </a:r>
            <a:endParaRPr lang="en-US" altLang="ja-JP" sz="1400" b="1" dirty="0">
              <a:latin typeface="+mn-ea"/>
            </a:endParaRPr>
          </a:p>
          <a:p>
            <a:r>
              <a:rPr lang="ja-JP" altLang="en-US" sz="1400" b="1" dirty="0">
                <a:latin typeface="+mn-ea"/>
              </a:rPr>
              <a:t>　　または「従来」をプルダウンより選択して示す。</a:t>
            </a:r>
            <a:endParaRPr lang="en-US" altLang="ja-JP" sz="1400" b="1" dirty="0">
              <a:latin typeface="+mn-ea"/>
            </a:endParaRPr>
          </a:p>
          <a:p>
            <a:r>
              <a:rPr lang="ja-JP" altLang="en-US" sz="1400" b="1" dirty="0">
                <a:latin typeface="+mn-ea"/>
              </a:rPr>
              <a:t>　　選択基準については、「新規性判断」シートの「実績製品の</a:t>
            </a:r>
            <a:r>
              <a:rPr lang="en-US" altLang="ja-JP" sz="1400" b="1" dirty="0">
                <a:latin typeface="+mn-ea"/>
              </a:rPr>
              <a:t>4M1E</a:t>
            </a:r>
            <a:r>
              <a:rPr lang="ja-JP" altLang="en-US" sz="1400" b="1" dirty="0">
                <a:latin typeface="+mn-ea"/>
              </a:rPr>
              <a:t>から</a:t>
            </a:r>
            <a:endParaRPr lang="en-US" altLang="ja-JP" sz="1400" b="1" dirty="0">
              <a:latin typeface="+mn-ea"/>
            </a:endParaRPr>
          </a:p>
          <a:p>
            <a:r>
              <a:rPr lang="ja-JP" altLang="en-US" sz="1400" b="1" dirty="0">
                <a:latin typeface="+mn-ea"/>
              </a:rPr>
              <a:t>　　の差分における従来／応用／新規の判断指標案」を参考にすること。</a:t>
            </a:r>
            <a:endParaRPr lang="en-US" altLang="ja-JP" sz="1400" b="1" dirty="0">
              <a:latin typeface="+mn-ea"/>
            </a:endParaRPr>
          </a:p>
          <a:p>
            <a:endParaRPr lang="en-US" altLang="ja-JP" sz="1400" b="1" dirty="0">
              <a:latin typeface="+mn-ea"/>
            </a:endParaRPr>
          </a:p>
          <a:p>
            <a:r>
              <a:rPr lang="en-US" altLang="ja-JP" sz="1400" b="1" dirty="0">
                <a:latin typeface="+mn-ea"/>
              </a:rPr>
              <a:t>e-2) </a:t>
            </a:r>
            <a:r>
              <a:rPr lang="ja-JP" altLang="en-US" sz="1400" b="1" dirty="0">
                <a:latin typeface="+mn-ea"/>
              </a:rPr>
              <a:t>「新技術」または「応用」に伴う懸念点を記載する。</a:t>
            </a:r>
            <a:endParaRPr lang="en-US" altLang="ja-JP" sz="1400" b="1" dirty="0">
              <a:latin typeface="+mn-ea"/>
            </a:endParaRPr>
          </a:p>
          <a:p>
            <a:endParaRPr lang="en-US" altLang="ja-JP" sz="1400" b="1" dirty="0">
              <a:latin typeface="+mn-ea"/>
            </a:endParaRPr>
          </a:p>
          <a:p>
            <a:r>
              <a:rPr lang="en-US" altLang="ja-JP" sz="1400" b="1" dirty="0">
                <a:latin typeface="+mn-ea"/>
              </a:rPr>
              <a:t>e-3) </a:t>
            </a:r>
            <a:r>
              <a:rPr lang="ja-JP" altLang="en-US" sz="1400" b="1" dirty="0">
                <a:latin typeface="+mn-ea"/>
              </a:rPr>
              <a:t>「新技術」または「応用」の内容を技術要素</a:t>
            </a:r>
            <a:r>
              <a:rPr lang="en-US" altLang="ja-JP" sz="1400" b="1" dirty="0">
                <a:latin typeface="+mn-ea"/>
              </a:rPr>
              <a:t>(C</a:t>
            </a:r>
            <a:r>
              <a:rPr lang="ja-JP" altLang="en-US" sz="1400" b="1" dirty="0">
                <a:latin typeface="+mn-ea"/>
              </a:rPr>
              <a:t>列</a:t>
            </a:r>
            <a:r>
              <a:rPr lang="en-US" altLang="ja-JP" sz="1400" b="1" dirty="0">
                <a:latin typeface="+mn-ea"/>
              </a:rPr>
              <a:t>)</a:t>
            </a:r>
            <a:r>
              <a:rPr lang="ja-JP" altLang="en-US" sz="1400" b="1" dirty="0">
                <a:latin typeface="+mn-ea"/>
              </a:rPr>
              <a:t>の単位で</a:t>
            </a:r>
            <a:endParaRPr lang="en-US" altLang="ja-JP" sz="1400" b="1" dirty="0">
              <a:latin typeface="+mn-ea"/>
            </a:endParaRPr>
          </a:p>
          <a:p>
            <a:r>
              <a:rPr lang="ja-JP" altLang="en-US" sz="1400" b="1" dirty="0">
                <a:latin typeface="+mn-ea"/>
              </a:rPr>
              <a:t>　　簡潔に記入する。</a:t>
            </a:r>
            <a:endParaRPr lang="en-US" altLang="ja-JP" sz="1400" b="1" dirty="0">
              <a:latin typeface="+mn-ea"/>
            </a:endParaRPr>
          </a:p>
          <a:p>
            <a:endParaRPr lang="en-US" altLang="ja-JP" sz="1400" b="1" dirty="0">
              <a:latin typeface="+mn-ea"/>
            </a:endParaRPr>
          </a:p>
          <a:p>
            <a:r>
              <a:rPr lang="en-US" altLang="ja-JP" sz="1400" b="1" dirty="0">
                <a:latin typeface="+mn-ea"/>
              </a:rPr>
              <a:t>e-4) </a:t>
            </a:r>
            <a:r>
              <a:rPr lang="ja-JP" altLang="en-US" sz="1400" b="1" dirty="0">
                <a:latin typeface="+mn-ea"/>
              </a:rPr>
              <a:t>項目毎に比較対象の実績製品名を記入する。</a:t>
            </a:r>
            <a:endParaRPr lang="en-US" altLang="ja-JP" sz="1400" b="1" dirty="0">
              <a:latin typeface="+mn-ea"/>
            </a:endParaRPr>
          </a:p>
          <a:p>
            <a:endParaRPr lang="en-US" altLang="ja-JP" sz="1400" b="1" dirty="0">
              <a:latin typeface="+mn-ea"/>
            </a:endParaRPr>
          </a:p>
        </p:txBody>
      </p:sp>
    </p:spTree>
    <p:extLst>
      <p:ext uri="{BB962C8B-B14F-4D97-AF65-F5344CB8AC3E}">
        <p14:creationId xmlns:p14="http://schemas.microsoft.com/office/powerpoint/2010/main" val="1992844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382BD14D-B4D1-E6F0-2125-56D796AB3ABE}"/>
              </a:ext>
            </a:extLst>
          </p:cNvPr>
          <p:cNvPicPr>
            <a:picLocks noChangeAspect="1"/>
          </p:cNvPicPr>
          <p:nvPr/>
        </p:nvPicPr>
        <p:blipFill>
          <a:blip r:embed="rId2"/>
          <a:stretch>
            <a:fillRect/>
          </a:stretch>
        </p:blipFill>
        <p:spPr>
          <a:xfrm>
            <a:off x="203855" y="736725"/>
            <a:ext cx="5581044" cy="5904219"/>
          </a:xfrm>
          <a:prstGeom prst="rect">
            <a:avLst/>
          </a:prstGeom>
        </p:spPr>
      </p:pic>
      <p:sp>
        <p:nvSpPr>
          <p:cNvPr id="2" name="テキスト ボックス 1"/>
          <p:cNvSpPr txBox="1"/>
          <p:nvPr/>
        </p:nvSpPr>
        <p:spPr>
          <a:xfrm>
            <a:off x="71931" y="123929"/>
            <a:ext cx="4698852"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新規製造技術 新規点評価シートの構成</a:t>
            </a:r>
          </a:p>
        </p:txBody>
      </p:sp>
      <p:sp>
        <p:nvSpPr>
          <p:cNvPr id="3" name="テキスト ボックス 2">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5" name="正方形/長方形 4"/>
          <p:cNvSpPr/>
          <p:nvPr/>
        </p:nvSpPr>
        <p:spPr>
          <a:xfrm>
            <a:off x="6178931" y="941660"/>
            <a:ext cx="5915730" cy="4955203"/>
          </a:xfrm>
          <a:prstGeom prst="rect">
            <a:avLst/>
          </a:prstGeom>
          <a:noFill/>
        </p:spPr>
        <p:txBody>
          <a:bodyPr wrap="square" rtlCol="0">
            <a:spAutoFit/>
          </a:bodyPr>
          <a:lstStyle/>
          <a:p>
            <a:r>
              <a:rPr lang="ja-JP" altLang="en-US" b="1" dirty="0">
                <a:latin typeface="Segoe UI" panose="020B0502040204020203" pitchFamily="34" charset="0"/>
                <a:cs typeface="Segoe UI" panose="020B0502040204020203" pitchFamily="34" charset="0"/>
              </a:rPr>
              <a:t>■シートの構成</a:t>
            </a:r>
            <a:endParaRPr lang="en-US" altLang="ja-JP" b="1" dirty="0">
              <a:latin typeface="Segoe UI" panose="020B0502040204020203" pitchFamily="34" charset="0"/>
              <a:cs typeface="Segoe UI" panose="020B0502040204020203" pitchFamily="34" charset="0"/>
            </a:endParaRPr>
          </a:p>
          <a:p>
            <a:r>
              <a:rPr lang="ja-JP" altLang="ja-JP" sz="1400" b="1" dirty="0"/>
              <a:t>「</a:t>
            </a:r>
            <a:r>
              <a:rPr lang="en-US" altLang="ja-JP" sz="1400" b="1" dirty="0"/>
              <a:t>1.</a:t>
            </a:r>
            <a:r>
              <a:rPr lang="ja-JP" altLang="en-US" sz="1400" b="1" dirty="0"/>
              <a:t>新規採用に伴う製造上の新規点確認</a:t>
            </a:r>
            <a:r>
              <a:rPr lang="ja-JP" altLang="ja-JP" sz="1400" b="1" dirty="0"/>
              <a:t>」</a:t>
            </a:r>
            <a:endParaRPr lang="en-US" altLang="ja-JP" sz="1400" b="1" dirty="0"/>
          </a:p>
          <a:p>
            <a:r>
              <a:rPr lang="ja-JP" altLang="en-US" sz="1400" b="1" dirty="0"/>
              <a:t>　新規技術要素ごとに新規内容を紐づけ，それぞれに対して</a:t>
            </a:r>
            <a:r>
              <a:rPr lang="en-US" altLang="ja-JP" sz="1400" b="1" dirty="0"/>
              <a:t>4M1E</a:t>
            </a:r>
            <a:r>
              <a:rPr lang="ja-JP" altLang="en-US" sz="1400" b="1" dirty="0"/>
              <a:t>観点で新規箇所と影響レベルを明確にした上で，工程で確認すべき基礎特性を抽出し，確認結果で工程能力に問題ないことを提示する。</a:t>
            </a:r>
            <a:endParaRPr lang="en-US" altLang="ja-JP" sz="1400" b="1" dirty="0"/>
          </a:p>
          <a:p>
            <a:endParaRPr lang="en-US" altLang="ja-JP" sz="1400" b="1" dirty="0"/>
          </a:p>
          <a:p>
            <a:r>
              <a:rPr lang="ja-JP" altLang="ja-JP" sz="1400" b="1" dirty="0"/>
              <a:t>「</a:t>
            </a:r>
            <a:r>
              <a:rPr lang="en-US" altLang="ja-JP" sz="1400" b="1" dirty="0"/>
              <a:t>2a.</a:t>
            </a:r>
            <a:r>
              <a:rPr lang="ja-JP" altLang="en-US" sz="1400" b="1" dirty="0"/>
              <a:t>新規採用に伴う設計上の新規点確認</a:t>
            </a:r>
            <a:r>
              <a:rPr lang="ja-JP" altLang="ja-JP" sz="1400" b="1" dirty="0"/>
              <a:t>」</a:t>
            </a:r>
            <a:endParaRPr lang="en-US" altLang="ja-JP" sz="1400" b="1" dirty="0"/>
          </a:p>
          <a:p>
            <a:r>
              <a:rPr lang="ja-JP" altLang="en-US" sz="1400" b="1" dirty="0"/>
              <a:t>　仕様上の主な電気的特性パラメータに対し，新規内容が与える影響を明確にした上で，最終的に電気的特性の等価性が保たれていることを確認結果で提示する。</a:t>
            </a:r>
            <a:endParaRPr lang="en-US" altLang="ja-JP" sz="1400" b="1" dirty="0"/>
          </a:p>
          <a:p>
            <a:endParaRPr lang="en-US" altLang="ja-JP" sz="1400" b="1" dirty="0"/>
          </a:p>
          <a:p>
            <a:r>
              <a:rPr lang="ja-JP" altLang="ja-JP" sz="1400" b="1" dirty="0"/>
              <a:t>「</a:t>
            </a:r>
            <a:r>
              <a:rPr lang="en-US" altLang="ja-JP" sz="1400" b="1" dirty="0"/>
              <a:t>2b.</a:t>
            </a:r>
            <a:r>
              <a:rPr lang="ja-JP" altLang="en-US" sz="1400" b="1" dirty="0"/>
              <a:t>組み合わせ影響確認と半導体評価内容の選定</a:t>
            </a:r>
            <a:r>
              <a:rPr lang="ja-JP" altLang="ja-JP" sz="1400" b="1" dirty="0"/>
              <a:t>」</a:t>
            </a:r>
            <a:endParaRPr lang="en-US" altLang="ja-JP" sz="1400" b="1" dirty="0"/>
          </a:p>
          <a:p>
            <a:r>
              <a:rPr lang="ja-JP" altLang="en-US" sz="1400" b="1" dirty="0"/>
              <a:t>　</a:t>
            </a:r>
            <a:r>
              <a:rPr lang="ja-JP" altLang="ja-JP" sz="1400" b="1" dirty="0"/>
              <a:t>新規採用に伴う製造上の新規点確認で抽出されたそれぞれの技術要素に対し，新規採用する要素に分解して組み合わせ要素として抽出し，それぞれに対して故障モードと対象試験内容及び代表品種の選定理由を明確にしたうえで，最終的に抽出された試験項目の結果を提示する。 </a:t>
            </a:r>
            <a:endParaRPr lang="en-US" altLang="ja-JP" sz="1400" b="1" dirty="0"/>
          </a:p>
          <a:p>
            <a:endParaRPr lang="en-US" altLang="ja-JP" sz="1400" b="1" dirty="0"/>
          </a:p>
          <a:p>
            <a:r>
              <a:rPr lang="ja-JP" altLang="en-US" b="1" dirty="0">
                <a:latin typeface="Segoe UI" panose="020B0502040204020203" pitchFamily="34" charset="0"/>
                <a:cs typeface="Segoe UI" panose="020B0502040204020203" pitchFamily="34" charset="0"/>
              </a:rPr>
              <a:t>■評価についての考え方　　　　　　　　　　　　　　　　　</a:t>
            </a:r>
            <a:endParaRPr lang="en-US" altLang="ja-JP" b="1" dirty="0">
              <a:latin typeface="Segoe UI" panose="020B0502040204020203" pitchFamily="34" charset="0"/>
              <a:cs typeface="Segoe UI" panose="020B0502040204020203" pitchFamily="34" charset="0"/>
            </a:endParaRPr>
          </a:p>
          <a:p>
            <a:r>
              <a:rPr lang="en-US" altLang="ja-JP" sz="1400" b="1" dirty="0">
                <a:latin typeface="Segoe UI" panose="020B0502040204020203" pitchFamily="34" charset="0"/>
                <a:cs typeface="Segoe UI" panose="020B0502040204020203" pitchFamily="34" charset="0"/>
              </a:rPr>
              <a:t>1</a:t>
            </a:r>
            <a:r>
              <a:rPr lang="ja-JP" altLang="en-US" sz="1400" b="1" dirty="0">
                <a:latin typeface="Segoe UI" panose="020B0502040204020203" pitchFamily="34" charset="0"/>
                <a:cs typeface="Segoe UI" panose="020B0502040204020203" pitchFamily="34" charset="0"/>
              </a:rPr>
              <a:t>の工程能力、</a:t>
            </a:r>
            <a:r>
              <a:rPr lang="en-US" altLang="ja-JP" sz="1400" b="1" dirty="0">
                <a:latin typeface="Segoe UI" panose="020B0502040204020203" pitchFamily="34" charset="0"/>
                <a:cs typeface="Segoe UI" panose="020B0502040204020203" pitchFamily="34" charset="0"/>
              </a:rPr>
              <a:t>2a</a:t>
            </a:r>
            <a:r>
              <a:rPr lang="ja-JP" altLang="en-US" sz="1400" b="1" dirty="0">
                <a:latin typeface="Segoe UI" panose="020B0502040204020203" pitchFamily="34" charset="0"/>
                <a:cs typeface="Segoe UI" panose="020B0502040204020203" pitchFamily="34" charset="0"/>
              </a:rPr>
              <a:t>の電気的特性の等価性、</a:t>
            </a:r>
            <a:endParaRPr lang="en-US" altLang="ja-JP" sz="1400" b="1" dirty="0">
              <a:latin typeface="Segoe UI" panose="020B0502040204020203" pitchFamily="34" charset="0"/>
              <a:cs typeface="Segoe UI" panose="020B0502040204020203" pitchFamily="34" charset="0"/>
            </a:endParaRPr>
          </a:p>
          <a:p>
            <a:r>
              <a:rPr lang="en-US" altLang="ja-JP" sz="1400" b="1" dirty="0">
                <a:latin typeface="Segoe UI" panose="020B0502040204020203" pitchFamily="34" charset="0"/>
                <a:cs typeface="Segoe UI" panose="020B0502040204020203" pitchFamily="34" charset="0"/>
              </a:rPr>
              <a:t>2b</a:t>
            </a:r>
            <a:r>
              <a:rPr lang="ja-JP" altLang="en-US" sz="1400" b="1" dirty="0" err="1">
                <a:latin typeface="Segoe UI" panose="020B0502040204020203" pitchFamily="34" charset="0"/>
                <a:cs typeface="Segoe UI" panose="020B0502040204020203" pitchFamily="34" charset="0"/>
              </a:rPr>
              <a:t>で抽</a:t>
            </a:r>
            <a:r>
              <a:rPr lang="ja-JP" altLang="en-US" sz="1400" b="1" dirty="0">
                <a:latin typeface="Segoe UI" panose="020B0502040204020203" pitchFamily="34" charset="0"/>
                <a:cs typeface="Segoe UI" panose="020B0502040204020203" pitchFamily="34" charset="0"/>
              </a:rPr>
              <a:t>出された必要となる試験の評価結果が</a:t>
            </a:r>
            <a:endParaRPr lang="en-US" altLang="ja-JP" sz="1400" b="1" dirty="0">
              <a:latin typeface="Segoe UI" panose="020B0502040204020203" pitchFamily="34" charset="0"/>
              <a:cs typeface="Segoe UI" panose="020B0502040204020203" pitchFamily="34" charset="0"/>
            </a:endParaRPr>
          </a:p>
          <a:p>
            <a:r>
              <a:rPr lang="en-US" altLang="ja-JP" sz="1400" b="1" dirty="0">
                <a:latin typeface="Segoe UI" panose="020B0502040204020203" pitchFamily="34" charset="0"/>
                <a:cs typeface="Segoe UI" panose="020B0502040204020203" pitchFamily="34" charset="0"/>
              </a:rPr>
              <a:t>OK</a:t>
            </a:r>
            <a:r>
              <a:rPr lang="ja-JP" altLang="en-US" sz="1400" b="1" dirty="0">
                <a:latin typeface="Segoe UI" panose="020B0502040204020203" pitchFamily="34" charset="0"/>
                <a:cs typeface="Segoe UI" panose="020B0502040204020203" pitchFamily="34" charset="0"/>
              </a:rPr>
              <a:t>となった場合にのみ、</a:t>
            </a:r>
            <a:endParaRPr lang="en-US" altLang="ja-JP" sz="1400" b="1" dirty="0">
              <a:latin typeface="Segoe UI" panose="020B0502040204020203" pitchFamily="34" charset="0"/>
              <a:cs typeface="Segoe UI" panose="020B0502040204020203" pitchFamily="34" charset="0"/>
            </a:endParaRPr>
          </a:p>
          <a:p>
            <a:r>
              <a:rPr lang="ja-JP" altLang="en-US" sz="1400" b="1" dirty="0">
                <a:latin typeface="Segoe UI" panose="020B0502040204020203" pitchFamily="34" charset="0"/>
                <a:cs typeface="Segoe UI" panose="020B0502040204020203" pitchFamily="34" charset="0"/>
              </a:rPr>
              <a:t>新規製造技術に対する評価</a:t>
            </a:r>
            <a:r>
              <a:rPr lang="en-US" altLang="ja-JP" sz="1400" b="1" dirty="0">
                <a:latin typeface="Segoe UI" panose="020B0502040204020203" pitchFamily="34" charset="0"/>
                <a:cs typeface="Segoe UI" panose="020B0502040204020203" pitchFamily="34" charset="0"/>
              </a:rPr>
              <a:t>OK</a:t>
            </a:r>
            <a:r>
              <a:rPr lang="ja-JP" altLang="en-US" sz="1400" b="1" dirty="0">
                <a:latin typeface="Segoe UI" panose="020B0502040204020203" pitchFamily="34" charset="0"/>
                <a:cs typeface="Segoe UI" panose="020B0502040204020203" pitchFamily="34" charset="0"/>
              </a:rPr>
              <a:t>とする。</a:t>
            </a:r>
            <a:endParaRPr lang="en-US" altLang="ja-JP" sz="1100" b="1" dirty="0">
              <a:latin typeface="Segoe UI" panose="020B0502040204020203" pitchFamily="34" charset="0"/>
              <a:cs typeface="Segoe UI" panose="020B0502040204020203" pitchFamily="34" charset="0"/>
            </a:endParaRPr>
          </a:p>
        </p:txBody>
      </p:sp>
      <p:sp>
        <p:nvSpPr>
          <p:cNvPr id="13" name="正方形/長方形 12"/>
          <p:cNvSpPr/>
          <p:nvPr/>
        </p:nvSpPr>
        <p:spPr>
          <a:xfrm>
            <a:off x="130087" y="827642"/>
            <a:ext cx="5737313" cy="1883292"/>
          </a:xfrm>
          <a:prstGeom prst="rect">
            <a:avLst/>
          </a:prstGeom>
          <a:noFill/>
          <a:ln w="57150">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27550" y="2879572"/>
            <a:ext cx="3109934" cy="10061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30087" y="3506525"/>
            <a:ext cx="5793354" cy="3227545"/>
          </a:xfrm>
          <a:custGeom>
            <a:avLst/>
            <a:gdLst>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3314700 w 5783580"/>
              <a:gd name="connsiteY4" fmla="*/ 0 h 2468880"/>
              <a:gd name="connsiteX5" fmla="*/ 3314700 w 5783580"/>
              <a:gd name="connsiteY5" fmla="*/ 434340 h 2468880"/>
              <a:gd name="connsiteX6" fmla="*/ 0 w 5783580"/>
              <a:gd name="connsiteY6" fmla="*/ 434340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3580" h="2468880">
                <a:moveTo>
                  <a:pt x="7620" y="426720"/>
                </a:moveTo>
                <a:lnTo>
                  <a:pt x="7620" y="2468880"/>
                </a:lnTo>
                <a:lnTo>
                  <a:pt x="5783580" y="2468880"/>
                </a:lnTo>
                <a:lnTo>
                  <a:pt x="5783580" y="0"/>
                </a:lnTo>
                <a:lnTo>
                  <a:pt x="3314700" y="0"/>
                </a:lnTo>
                <a:lnTo>
                  <a:pt x="3314700" y="434340"/>
                </a:lnTo>
                <a:lnTo>
                  <a:pt x="0" y="434340"/>
                </a:ln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a:extLst>
              <a:ext uri="{FF2B5EF4-FFF2-40B4-BE49-F238E27FC236}">
                <a16:creationId xmlns:a16="http://schemas.microsoft.com/office/drawing/2014/main" id="{920D285A-371A-4E20-AE9C-24538F5F923E}"/>
              </a:ext>
            </a:extLst>
          </p:cNvPr>
          <p:cNvCxnSpPr>
            <a:cxnSpLocks/>
          </p:cNvCxnSpPr>
          <p:nvPr/>
        </p:nvCxnSpPr>
        <p:spPr>
          <a:xfrm>
            <a:off x="5867400" y="1347077"/>
            <a:ext cx="524684" cy="0"/>
          </a:xfrm>
          <a:prstGeom prst="straightConnector1">
            <a:avLst/>
          </a:prstGeom>
          <a:noFill/>
          <a:ln w="57150">
            <a:solidFill>
              <a:srgbClr val="FF66FF"/>
            </a:solidFill>
            <a:tailEnd type="stealth"/>
          </a:ln>
        </p:spPr>
        <p:style>
          <a:lnRef idx="2">
            <a:schemeClr val="accent1">
              <a:shade val="50000"/>
            </a:schemeClr>
          </a:lnRef>
          <a:fillRef idx="1">
            <a:schemeClr val="accent1"/>
          </a:fillRef>
          <a:effectRef idx="0">
            <a:schemeClr val="accent1"/>
          </a:effectRef>
          <a:fontRef idx="minor">
            <a:schemeClr val="lt1"/>
          </a:fontRef>
        </p:style>
      </p:cxnSp>
      <p:cxnSp>
        <p:nvCxnSpPr>
          <p:cNvPr id="25" name="カギ線コネクタ 24"/>
          <p:cNvCxnSpPr>
            <a:cxnSpLocks/>
          </p:cNvCxnSpPr>
          <p:nvPr/>
        </p:nvCxnSpPr>
        <p:spPr>
          <a:xfrm flipV="1">
            <a:off x="3271643" y="2422658"/>
            <a:ext cx="3120441" cy="768275"/>
          </a:xfrm>
          <a:prstGeom prst="bentConnector3">
            <a:avLst>
              <a:gd name="adj1" fmla="val 91025"/>
            </a:avLst>
          </a:prstGeom>
          <a:noFill/>
          <a:ln w="57150">
            <a:solidFill>
              <a:srgbClr val="00B0F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nvGrpSpPr>
          <p:cNvPr id="46" name="グループ化 45"/>
          <p:cNvGrpSpPr/>
          <p:nvPr/>
        </p:nvGrpSpPr>
        <p:grpSpPr>
          <a:xfrm>
            <a:off x="5929842" y="3499851"/>
            <a:ext cx="418378" cy="1304278"/>
            <a:chOff x="5916205" y="2933701"/>
            <a:chExt cx="402640" cy="2186939"/>
          </a:xfrm>
        </p:grpSpPr>
        <p:cxnSp>
          <p:nvCxnSpPr>
            <p:cNvPr id="41" name="直線コネクタ 40"/>
            <p:cNvCxnSpPr/>
            <p:nvPr/>
          </p:nvCxnSpPr>
          <p:spPr>
            <a:xfrm>
              <a:off x="5916205" y="5090160"/>
              <a:ext cx="206845"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6092570" y="2933701"/>
              <a:ext cx="0" cy="218693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920D285A-371A-4E20-AE9C-24538F5F923E}"/>
                </a:ext>
              </a:extLst>
            </p:cNvPr>
            <p:cNvCxnSpPr>
              <a:cxnSpLocks/>
            </p:cNvCxnSpPr>
            <p:nvPr/>
          </p:nvCxnSpPr>
          <p:spPr>
            <a:xfrm>
              <a:off x="6112000" y="2960002"/>
              <a:ext cx="206845" cy="0"/>
            </a:xfrm>
            <a:prstGeom prst="straightConnector1">
              <a:avLst/>
            </a:prstGeom>
            <a:noFill/>
            <a:ln w="57150">
              <a:solidFill>
                <a:srgbClr val="FFC00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sp>
        <p:nvSpPr>
          <p:cNvPr id="47" name="テキスト ボックス 46"/>
          <p:cNvSpPr txBox="1"/>
          <p:nvPr/>
        </p:nvSpPr>
        <p:spPr>
          <a:xfrm>
            <a:off x="186128" y="1967512"/>
            <a:ext cx="420308" cy="584775"/>
          </a:xfrm>
          <a:prstGeom prst="rect">
            <a:avLst/>
          </a:prstGeom>
          <a:noFill/>
        </p:spPr>
        <p:txBody>
          <a:bodyPr wrap="none" rtlCol="0">
            <a:spAutoFit/>
          </a:bodyPr>
          <a:lstStyle/>
          <a:p>
            <a:r>
              <a:rPr kumimoji="1" lang="en-US" altLang="ja-JP" sz="3200" b="1" dirty="0">
                <a:solidFill>
                  <a:srgbClr val="FF66FF"/>
                </a:solidFill>
              </a:rPr>
              <a:t>1</a:t>
            </a:r>
            <a:endParaRPr kumimoji="1" lang="ja-JP" altLang="en-US" sz="3200" b="1" dirty="0">
              <a:solidFill>
                <a:srgbClr val="FF66FF"/>
              </a:solidFill>
            </a:endParaRPr>
          </a:p>
        </p:txBody>
      </p:sp>
      <p:sp>
        <p:nvSpPr>
          <p:cNvPr id="48" name="テキスト ボックス 47"/>
          <p:cNvSpPr txBox="1"/>
          <p:nvPr/>
        </p:nvSpPr>
        <p:spPr>
          <a:xfrm>
            <a:off x="186128" y="3197609"/>
            <a:ext cx="659155" cy="584775"/>
          </a:xfrm>
          <a:prstGeom prst="rect">
            <a:avLst/>
          </a:prstGeom>
          <a:noFill/>
        </p:spPr>
        <p:txBody>
          <a:bodyPr wrap="none" rtlCol="0">
            <a:spAutoFit/>
          </a:bodyPr>
          <a:lstStyle/>
          <a:p>
            <a:r>
              <a:rPr lang="en-US" altLang="ja-JP" sz="3200" b="1" dirty="0">
                <a:solidFill>
                  <a:srgbClr val="00B0F0"/>
                </a:solidFill>
              </a:rPr>
              <a:t>2a</a:t>
            </a:r>
            <a:endParaRPr kumimoji="1" lang="ja-JP" altLang="en-US" sz="3200" b="1" dirty="0">
              <a:solidFill>
                <a:srgbClr val="00B0F0"/>
              </a:solidFill>
            </a:endParaRPr>
          </a:p>
        </p:txBody>
      </p:sp>
      <p:sp>
        <p:nvSpPr>
          <p:cNvPr id="49" name="テキスト ボックス 48"/>
          <p:cNvSpPr txBox="1"/>
          <p:nvPr/>
        </p:nvSpPr>
        <p:spPr>
          <a:xfrm>
            <a:off x="221355" y="5615707"/>
            <a:ext cx="671979" cy="584775"/>
          </a:xfrm>
          <a:prstGeom prst="rect">
            <a:avLst/>
          </a:prstGeom>
          <a:noFill/>
        </p:spPr>
        <p:txBody>
          <a:bodyPr wrap="none" rtlCol="0">
            <a:spAutoFit/>
          </a:bodyPr>
          <a:lstStyle/>
          <a:p>
            <a:r>
              <a:rPr lang="en-US" altLang="ja-JP" sz="3200" b="1" dirty="0">
                <a:solidFill>
                  <a:srgbClr val="FFC000"/>
                </a:solidFill>
              </a:rPr>
              <a:t>2b</a:t>
            </a:r>
            <a:endParaRPr kumimoji="1" lang="ja-JP" altLang="en-US" sz="3200" b="1" dirty="0">
              <a:solidFill>
                <a:srgbClr val="FFC000"/>
              </a:solidFill>
            </a:endParaRPr>
          </a:p>
        </p:txBody>
      </p:sp>
    </p:spTree>
    <p:extLst>
      <p:ext uri="{BB962C8B-B14F-4D97-AF65-F5344CB8AC3E}">
        <p14:creationId xmlns:p14="http://schemas.microsoft.com/office/powerpoint/2010/main" val="2557273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7E3B985-E13D-41F4-6F8C-6FFAAA8AE401}"/>
              </a:ext>
            </a:extLst>
          </p:cNvPr>
          <p:cNvPicPr>
            <a:picLocks noChangeAspect="1"/>
          </p:cNvPicPr>
          <p:nvPr/>
        </p:nvPicPr>
        <p:blipFill>
          <a:blip r:embed="rId2"/>
          <a:stretch>
            <a:fillRect/>
          </a:stretch>
        </p:blipFill>
        <p:spPr>
          <a:xfrm>
            <a:off x="161257" y="993956"/>
            <a:ext cx="7698894" cy="5307323"/>
          </a:xfrm>
          <a:prstGeom prst="rect">
            <a:avLst/>
          </a:prstGeom>
        </p:spPr>
      </p:pic>
      <p:sp>
        <p:nvSpPr>
          <p:cNvPr id="4" name="テキスト ボックス 3"/>
          <p:cNvSpPr txBox="1"/>
          <p:nvPr/>
        </p:nvSpPr>
        <p:spPr>
          <a:xfrm>
            <a:off x="71929" y="123929"/>
            <a:ext cx="5541691"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１．新規採用に伴う製造上の新規点確認</a:t>
            </a:r>
            <a:r>
              <a:rPr lang="en-US" altLang="ja-JP" sz="2000" b="1" dirty="0">
                <a:latin typeface="Segoe UI" panose="020B0502040204020203" pitchFamily="34" charset="0"/>
                <a:cs typeface="Segoe UI" panose="020B0502040204020203" pitchFamily="34" charset="0"/>
              </a:rPr>
              <a:t>(1/2)</a:t>
            </a:r>
            <a:endParaRPr lang="ja-JP" altLang="en-US" sz="2000" b="1" dirty="0">
              <a:latin typeface="Segoe UI" panose="020B0502040204020203" pitchFamily="34" charset="0"/>
              <a:cs typeface="Segoe UI" panose="020B0502040204020203" pitchFamily="34" charset="0"/>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314852" y="2021053"/>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1977276" y="2015231"/>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5476816" y="1986331"/>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6" name="グループ化 15">
            <a:extLst>
              <a:ext uri="{FF2B5EF4-FFF2-40B4-BE49-F238E27FC236}">
                <a16:creationId xmlns:a16="http://schemas.microsoft.com/office/drawing/2014/main" id="{23360FD7-0EF1-4A0D-886B-C9E2A38383B3}"/>
              </a:ext>
            </a:extLst>
          </p:cNvPr>
          <p:cNvGrpSpPr/>
          <p:nvPr/>
        </p:nvGrpSpPr>
        <p:grpSpPr>
          <a:xfrm>
            <a:off x="314852" y="4208021"/>
            <a:ext cx="504000" cy="307777"/>
            <a:chOff x="1550126" y="1011443"/>
            <a:chExt cx="504000" cy="307777"/>
          </a:xfrm>
        </p:grpSpPr>
        <p:sp>
          <p:nvSpPr>
            <p:cNvPr id="17" name="楕円 1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8F457022-B47D-6549-B831-C87E6787D845}"/>
              </a:ext>
            </a:extLst>
          </p:cNvPr>
          <p:cNvSpPr txBox="1"/>
          <p:nvPr/>
        </p:nvSpPr>
        <p:spPr>
          <a:xfrm>
            <a:off x="7792750" y="949258"/>
            <a:ext cx="4353530" cy="5047536"/>
          </a:xfrm>
          <a:prstGeom prst="rect">
            <a:avLst/>
          </a:prstGeom>
          <a:solidFill>
            <a:schemeClr val="bg1">
              <a:lumMod val="95000"/>
            </a:schemeClr>
          </a:solidFill>
        </p:spPr>
        <p:txBody>
          <a:bodyPr wrap="square" rtlCol="0">
            <a:spAutoFit/>
          </a:bodyPr>
          <a:lstStyle/>
          <a:p>
            <a:r>
              <a:rPr lang="en-US" altLang="ja-JP" sz="1400" b="1" dirty="0">
                <a:latin typeface="+mn-ea"/>
              </a:rPr>
              <a:t>1-1) </a:t>
            </a:r>
            <a:r>
              <a:rPr lang="ja-JP" altLang="en-US" sz="1400" b="1" dirty="0">
                <a:latin typeface="+mn-ea"/>
              </a:rPr>
              <a:t>新規点調査シートの構成部 </a:t>
            </a:r>
            <a:r>
              <a:rPr lang="en-US" altLang="ja-JP" sz="1400" b="1" dirty="0">
                <a:latin typeface="+mn-ea"/>
              </a:rPr>
              <a:t>d)</a:t>
            </a:r>
            <a:r>
              <a:rPr lang="ja-JP" altLang="en-US" sz="1400" b="1" dirty="0">
                <a:latin typeface="+mn-ea"/>
              </a:rPr>
              <a:t>の技術レベルが</a:t>
            </a:r>
            <a:endParaRPr lang="en-US" altLang="ja-JP" sz="1400" b="1" dirty="0">
              <a:latin typeface="+mn-ea"/>
            </a:endParaRPr>
          </a:p>
          <a:p>
            <a:r>
              <a:rPr lang="ja-JP" altLang="en-US" sz="1400" b="1" dirty="0">
                <a:latin typeface="+mn-ea"/>
              </a:rPr>
              <a:t>　　「新技術」または「応用」の</a:t>
            </a:r>
            <a:r>
              <a:rPr lang="ja-JP" altLang="ja-JP" sz="1400" b="1" dirty="0">
                <a:latin typeface="+mn-ea"/>
              </a:rPr>
              <a:t>技術要素</a:t>
            </a:r>
            <a:r>
              <a:rPr lang="en-US" altLang="ja-JP" sz="1400" b="1" dirty="0">
                <a:latin typeface="+mn-ea"/>
              </a:rPr>
              <a:t>((</a:t>
            </a:r>
            <a:r>
              <a:rPr lang="ja-JP" altLang="en-US" sz="1400" b="1" dirty="0">
                <a:latin typeface="+mn-ea"/>
              </a:rPr>
              <a:t>構成部 </a:t>
            </a:r>
            <a:endParaRPr lang="en-US" altLang="ja-JP" sz="1400" b="1" dirty="0">
              <a:latin typeface="+mn-ea"/>
            </a:endParaRPr>
          </a:p>
          <a:p>
            <a:r>
              <a:rPr lang="ja-JP" altLang="en-US" sz="1400" b="1" dirty="0">
                <a:latin typeface="+mn-ea"/>
              </a:rPr>
              <a:t>　　  </a:t>
            </a:r>
            <a:r>
              <a:rPr lang="en-US" altLang="ja-JP" sz="1400" b="1" dirty="0">
                <a:latin typeface="+mn-ea"/>
              </a:rPr>
              <a:t>b)</a:t>
            </a:r>
            <a:r>
              <a:rPr lang="ja-JP" altLang="en-US" sz="1400" b="1" dirty="0">
                <a:latin typeface="+mn-ea"/>
              </a:rPr>
              <a:t>に記載</a:t>
            </a:r>
            <a:r>
              <a:rPr lang="en-US" altLang="ja-JP" sz="1400" b="1" dirty="0">
                <a:latin typeface="+mn-ea"/>
              </a:rPr>
              <a:t>)</a:t>
            </a:r>
            <a:r>
              <a:rPr lang="ja-JP" altLang="ja-JP" sz="1400" b="1" dirty="0">
                <a:latin typeface="+mn-ea"/>
              </a:rPr>
              <a:t>を</a:t>
            </a:r>
            <a:r>
              <a:rPr lang="ja-JP" altLang="en-US" sz="1400" b="1" dirty="0">
                <a:latin typeface="+mn-ea"/>
              </a:rPr>
              <a:t>プルダウンメニュー</a:t>
            </a:r>
            <a:r>
              <a:rPr lang="ja-JP" altLang="ja-JP" sz="1400" b="1" dirty="0">
                <a:latin typeface="+mn-ea"/>
              </a:rPr>
              <a:t>より選択する。</a:t>
            </a:r>
            <a:endParaRPr lang="en-US" altLang="ja-JP" sz="1400" b="1" dirty="0">
              <a:latin typeface="+mn-ea"/>
            </a:endParaRPr>
          </a:p>
          <a:p>
            <a:endParaRPr lang="en-US" altLang="ja-JP" sz="1400" b="1" dirty="0">
              <a:latin typeface="+mn-ea"/>
            </a:endParaRPr>
          </a:p>
          <a:p>
            <a:r>
              <a:rPr lang="en-US" altLang="ja-JP" sz="1400" b="1" dirty="0">
                <a:latin typeface="+mn-ea"/>
              </a:rPr>
              <a:t>1-2) “</a:t>
            </a:r>
            <a:r>
              <a:rPr lang="ja-JP" altLang="en-US" sz="1400" b="1" dirty="0">
                <a:latin typeface="+mn-ea"/>
              </a:rPr>
              <a:t>新規・変更内容</a:t>
            </a:r>
            <a:r>
              <a:rPr lang="en-US" altLang="ja-JP" sz="1400" b="1" dirty="0">
                <a:latin typeface="+mn-ea"/>
              </a:rPr>
              <a:t>”</a:t>
            </a:r>
            <a:r>
              <a:rPr lang="ja-JP" altLang="en-US" sz="1400" b="1" dirty="0">
                <a:latin typeface="+mn-ea"/>
              </a:rPr>
              <a:t>は、新規点調査シートの構 </a:t>
            </a:r>
            <a:endParaRPr lang="en-US" altLang="ja-JP" sz="1400" b="1" dirty="0">
              <a:latin typeface="+mn-ea"/>
            </a:endParaRPr>
          </a:p>
          <a:p>
            <a:r>
              <a:rPr lang="ja-JP" altLang="en-US" sz="1400" b="1" dirty="0">
                <a:latin typeface="+mn-ea"/>
              </a:rPr>
              <a:t>　　成部 </a:t>
            </a:r>
            <a:r>
              <a:rPr lang="en-US" altLang="ja-JP" sz="1400" b="1" dirty="0">
                <a:latin typeface="+mn-ea"/>
              </a:rPr>
              <a:t>e)</a:t>
            </a:r>
            <a:r>
              <a:rPr lang="ja-JP" altLang="en-US" sz="1400" b="1" dirty="0">
                <a:latin typeface="+mn-ea"/>
              </a:rPr>
              <a:t>から転記する。</a:t>
            </a:r>
            <a:endParaRPr lang="en-US" altLang="ja-JP" sz="1400" b="1" dirty="0">
              <a:latin typeface="+mn-ea"/>
            </a:endParaRPr>
          </a:p>
          <a:p>
            <a:r>
              <a:rPr lang="ja-JP" altLang="en-US" sz="1400" b="1" dirty="0">
                <a:latin typeface="+mn-ea"/>
              </a:rPr>
              <a:t>　　</a:t>
            </a:r>
            <a:r>
              <a:rPr lang="ja-JP" altLang="ja-JP" sz="1400" b="1" dirty="0">
                <a:latin typeface="+mn-ea"/>
              </a:rPr>
              <a:t>補足説明が必要なものは注釈番号を記載して</a:t>
            </a:r>
            <a:r>
              <a:rPr lang="ja-JP" altLang="en-US" sz="1400" b="1" dirty="0">
                <a:latin typeface="+mn-ea"/>
              </a:rPr>
              <a:t>　　</a:t>
            </a:r>
            <a:endParaRPr lang="en-US" altLang="ja-JP" sz="1400" b="1" dirty="0">
              <a:latin typeface="+mn-ea"/>
            </a:endParaRPr>
          </a:p>
          <a:p>
            <a:r>
              <a:rPr lang="ja-JP" altLang="en-US" sz="1400" b="1" dirty="0">
                <a:latin typeface="+mn-ea"/>
              </a:rPr>
              <a:t>　　（</a:t>
            </a:r>
            <a:r>
              <a:rPr lang="en-US" altLang="ja-JP" sz="1400" b="1" dirty="0">
                <a:latin typeface="+mn-ea"/>
              </a:rPr>
              <a:t>1-4</a:t>
            </a:r>
            <a:r>
              <a:rPr lang="ja-JP" altLang="en-US" sz="1400" b="1" dirty="0">
                <a:latin typeface="+mn-ea"/>
              </a:rPr>
              <a:t>）</a:t>
            </a:r>
            <a:r>
              <a:rPr lang="ja-JP" altLang="ja-JP" sz="1400" b="1" dirty="0">
                <a:latin typeface="+mn-ea"/>
              </a:rPr>
              <a:t>に内容を記載する。</a:t>
            </a:r>
            <a:endParaRPr lang="en-US" altLang="ja-JP" sz="1400" b="1" dirty="0">
              <a:latin typeface="+mn-ea"/>
            </a:endParaRPr>
          </a:p>
          <a:p>
            <a:endParaRPr lang="en-US" altLang="ja-JP" sz="1400" b="1" dirty="0">
              <a:latin typeface="+mn-ea"/>
            </a:endParaRPr>
          </a:p>
          <a:p>
            <a:r>
              <a:rPr lang="en-US" altLang="ja-JP" sz="1400" b="1" dirty="0">
                <a:latin typeface="+mn-ea"/>
              </a:rPr>
              <a:t>1-3) </a:t>
            </a:r>
            <a:r>
              <a:rPr lang="ja-JP" altLang="en-US" sz="1400" b="1" dirty="0">
                <a:latin typeface="+mn-ea"/>
              </a:rPr>
              <a:t>新規点調査シートの構成部 </a:t>
            </a:r>
            <a:r>
              <a:rPr lang="en-US" altLang="ja-JP" sz="1400" b="1" dirty="0">
                <a:latin typeface="+mn-ea"/>
              </a:rPr>
              <a:t>d)</a:t>
            </a:r>
            <a:r>
              <a:rPr lang="ja-JP" altLang="en-US" sz="1400" b="1" dirty="0">
                <a:latin typeface="+mn-ea"/>
              </a:rPr>
              <a:t>の技術レベルを</a:t>
            </a:r>
            <a:endParaRPr lang="en-US" altLang="ja-JP" sz="1400" b="1" dirty="0">
              <a:latin typeface="+mn-ea"/>
            </a:endParaRPr>
          </a:p>
          <a:p>
            <a:r>
              <a:rPr lang="ja-JP" altLang="en-US" sz="1400" b="1" dirty="0">
                <a:latin typeface="+mn-ea"/>
              </a:rPr>
              <a:t>　　「</a:t>
            </a:r>
            <a:r>
              <a:rPr lang="en-US" altLang="ja-JP" sz="1400" b="1" dirty="0">
                <a:latin typeface="+mn-ea"/>
              </a:rPr>
              <a:t>NT(</a:t>
            </a:r>
            <a:r>
              <a:rPr lang="ja-JP" altLang="en-US" sz="1400" b="1" dirty="0">
                <a:latin typeface="+mn-ea"/>
              </a:rPr>
              <a:t>新技術</a:t>
            </a:r>
            <a:r>
              <a:rPr lang="en-US" altLang="ja-JP" sz="1400" b="1" dirty="0">
                <a:latin typeface="+mn-ea"/>
              </a:rPr>
              <a:t>)</a:t>
            </a:r>
            <a:r>
              <a:rPr lang="ja-JP" altLang="en-US" sz="1400" b="1" dirty="0">
                <a:latin typeface="+mn-ea"/>
              </a:rPr>
              <a:t>」または「</a:t>
            </a:r>
            <a:r>
              <a:rPr lang="en-US" altLang="ja-JP" sz="1400" b="1" dirty="0">
                <a:latin typeface="+mn-ea"/>
              </a:rPr>
              <a:t>MC(</a:t>
            </a:r>
            <a:r>
              <a:rPr lang="ja-JP" altLang="en-US" sz="1400" b="1" dirty="0">
                <a:latin typeface="+mn-ea"/>
              </a:rPr>
              <a:t>応用</a:t>
            </a:r>
            <a:r>
              <a:rPr lang="en-US" altLang="ja-JP" sz="1400" b="1" dirty="0">
                <a:latin typeface="+mn-ea"/>
              </a:rPr>
              <a:t>)</a:t>
            </a:r>
            <a:r>
              <a:rPr lang="ja-JP" altLang="en-US" sz="1400" b="1" dirty="0">
                <a:latin typeface="+mn-ea"/>
              </a:rPr>
              <a:t>」とした</a:t>
            </a:r>
            <a:endParaRPr lang="en-US" altLang="ja-JP" sz="1400" b="1" dirty="0">
              <a:latin typeface="+mn-ea"/>
            </a:endParaRPr>
          </a:p>
          <a:p>
            <a:r>
              <a:rPr lang="ja-JP" altLang="en-US" sz="1400" b="1" dirty="0">
                <a:latin typeface="+mn-ea"/>
              </a:rPr>
              <a:t>　　理由を実績製品からの変更</a:t>
            </a:r>
            <a:r>
              <a:rPr lang="ja-JP" altLang="ja-JP" sz="1400" b="1" dirty="0">
                <a:latin typeface="+mn-ea"/>
              </a:rPr>
              <a:t>点</a:t>
            </a:r>
            <a:r>
              <a:rPr lang="ja-JP" altLang="en-US" sz="1400" b="1" dirty="0">
                <a:latin typeface="+mn-ea"/>
              </a:rPr>
              <a:t>として</a:t>
            </a:r>
            <a:r>
              <a:rPr lang="en-US" altLang="ja-JP" sz="1400" b="1" dirty="0">
                <a:latin typeface="+mn-ea"/>
              </a:rPr>
              <a:t>4M1E</a:t>
            </a:r>
            <a:r>
              <a:rPr lang="ja-JP" altLang="en-US" sz="1400" b="1" dirty="0">
                <a:latin typeface="+mn-ea"/>
              </a:rPr>
              <a:t>に</a:t>
            </a:r>
            <a:endParaRPr lang="en-US" altLang="ja-JP" sz="1400" b="1" dirty="0">
              <a:latin typeface="+mn-ea"/>
            </a:endParaRPr>
          </a:p>
          <a:p>
            <a:r>
              <a:rPr lang="ja-JP" altLang="en-US" sz="1400" b="1" dirty="0">
                <a:latin typeface="+mn-ea"/>
              </a:rPr>
              <a:t>　　分解し「</a:t>
            </a:r>
            <a:r>
              <a:rPr lang="en-US" altLang="ja-JP" sz="1400" b="1" dirty="0">
                <a:latin typeface="+mn-ea"/>
              </a:rPr>
              <a:t> NT(</a:t>
            </a:r>
            <a:r>
              <a:rPr lang="ja-JP" altLang="en-US" sz="1400" b="1" dirty="0">
                <a:latin typeface="+mn-ea"/>
              </a:rPr>
              <a:t>新技術</a:t>
            </a:r>
            <a:r>
              <a:rPr lang="en-US" altLang="ja-JP" sz="1400" b="1" dirty="0">
                <a:latin typeface="+mn-ea"/>
              </a:rPr>
              <a:t>) </a:t>
            </a:r>
            <a:r>
              <a:rPr lang="ja-JP" altLang="en-US" sz="1400" b="1" dirty="0">
                <a:latin typeface="+mn-ea"/>
              </a:rPr>
              <a:t>」、「</a:t>
            </a:r>
            <a:r>
              <a:rPr lang="en-US" altLang="ja-JP" sz="1400" b="1" dirty="0">
                <a:latin typeface="+mn-ea"/>
              </a:rPr>
              <a:t> MC(</a:t>
            </a:r>
            <a:r>
              <a:rPr lang="ja-JP" altLang="en-US" sz="1400" b="1" dirty="0">
                <a:latin typeface="+mn-ea"/>
              </a:rPr>
              <a:t>応用</a:t>
            </a:r>
            <a:r>
              <a:rPr lang="en-US" altLang="ja-JP" sz="1400" b="1" dirty="0">
                <a:latin typeface="+mn-ea"/>
              </a:rPr>
              <a:t>) </a:t>
            </a:r>
            <a:r>
              <a:rPr lang="ja-JP" altLang="en-US" sz="1400" b="1" dirty="0">
                <a:latin typeface="+mn-ea"/>
              </a:rPr>
              <a:t>」また</a:t>
            </a:r>
            <a:endParaRPr lang="en-US" altLang="ja-JP" sz="1400" b="1" dirty="0">
              <a:latin typeface="+mn-ea"/>
            </a:endParaRPr>
          </a:p>
          <a:p>
            <a:r>
              <a:rPr lang="ja-JP" altLang="en-US" sz="1400" b="1" dirty="0">
                <a:latin typeface="+mn-ea"/>
              </a:rPr>
              <a:t>　　は「</a:t>
            </a:r>
            <a:r>
              <a:rPr lang="en-US" altLang="ja-JP" sz="1400" b="1" dirty="0">
                <a:latin typeface="+mn-ea"/>
              </a:rPr>
              <a:t>E(</a:t>
            </a:r>
            <a:r>
              <a:rPr lang="ja-JP" altLang="en-US" sz="1400" b="1" dirty="0">
                <a:latin typeface="+mn-ea"/>
              </a:rPr>
              <a:t>従来</a:t>
            </a:r>
            <a:r>
              <a:rPr lang="en-US" altLang="ja-JP" sz="1400" b="1" dirty="0">
                <a:latin typeface="+mn-ea"/>
              </a:rPr>
              <a:t>)</a:t>
            </a:r>
            <a:r>
              <a:rPr lang="ja-JP" altLang="en-US" sz="1400" b="1" dirty="0">
                <a:latin typeface="+mn-ea"/>
              </a:rPr>
              <a:t>」を選択して示す。</a:t>
            </a:r>
            <a:endParaRPr lang="en-US" altLang="ja-JP" sz="1400" b="1" dirty="0">
              <a:latin typeface="+mn-ea"/>
            </a:endParaRPr>
          </a:p>
          <a:p>
            <a:r>
              <a:rPr lang="ja-JP" altLang="en-US" sz="1400" b="1" dirty="0">
                <a:latin typeface="+mn-ea"/>
              </a:rPr>
              <a:t>　　選択基準については、「新規判断」シートの</a:t>
            </a:r>
            <a:endParaRPr lang="en-US" altLang="ja-JP" sz="1400" b="1" dirty="0">
              <a:latin typeface="+mn-ea"/>
            </a:endParaRPr>
          </a:p>
          <a:p>
            <a:r>
              <a:rPr lang="ja-JP" altLang="en-US" sz="1400" b="1" dirty="0">
                <a:latin typeface="+mn-ea"/>
              </a:rPr>
              <a:t>　「実績製品の</a:t>
            </a:r>
            <a:r>
              <a:rPr lang="en-US" altLang="ja-JP" sz="1400" b="1" dirty="0">
                <a:latin typeface="+mn-ea"/>
              </a:rPr>
              <a:t>4M1E</a:t>
            </a:r>
            <a:r>
              <a:rPr lang="ja-JP" altLang="en-US" sz="1400" b="1" dirty="0">
                <a:latin typeface="+mn-ea"/>
              </a:rPr>
              <a:t>からの差分における従来／</a:t>
            </a:r>
            <a:endParaRPr lang="en-US" altLang="ja-JP" sz="1400" b="1" dirty="0">
              <a:latin typeface="+mn-ea"/>
            </a:endParaRPr>
          </a:p>
          <a:p>
            <a:r>
              <a:rPr lang="ja-JP" altLang="en-US" sz="1400" b="1" dirty="0">
                <a:latin typeface="+mn-ea"/>
              </a:rPr>
              <a:t>　　応用／新規の判断指標案」を参考にすること。</a:t>
            </a:r>
            <a:endParaRPr lang="en-US" altLang="ja-JP" sz="1400" b="1" dirty="0">
              <a:latin typeface="+mn-ea"/>
            </a:endParaRPr>
          </a:p>
          <a:p>
            <a:r>
              <a:rPr lang="ja-JP" altLang="en-US" sz="1400" b="1" dirty="0">
                <a:latin typeface="+mn-ea"/>
              </a:rPr>
              <a:t>　　</a:t>
            </a:r>
            <a:r>
              <a:rPr lang="ja-JP" altLang="ja-JP" sz="1400" b="1" dirty="0">
                <a:latin typeface="+mn-ea"/>
              </a:rPr>
              <a:t>補足説明が必要なものは注釈番号を記載して</a:t>
            </a:r>
            <a:r>
              <a:rPr lang="ja-JP" altLang="en-US" sz="1400" b="1" dirty="0">
                <a:latin typeface="+mn-ea"/>
              </a:rPr>
              <a:t>　　</a:t>
            </a:r>
            <a:endParaRPr lang="en-US" altLang="ja-JP" sz="1400" b="1" dirty="0">
              <a:latin typeface="+mn-ea"/>
            </a:endParaRPr>
          </a:p>
          <a:p>
            <a:r>
              <a:rPr lang="ja-JP" altLang="en-US" sz="1400" b="1" dirty="0">
                <a:latin typeface="+mn-ea"/>
              </a:rPr>
              <a:t>　　（</a:t>
            </a:r>
            <a:r>
              <a:rPr lang="en-US" altLang="ja-JP" sz="1400" b="1" dirty="0">
                <a:latin typeface="+mn-ea"/>
              </a:rPr>
              <a:t>1-4</a:t>
            </a:r>
            <a:r>
              <a:rPr lang="ja-JP" altLang="en-US" sz="1400" b="1" dirty="0">
                <a:latin typeface="+mn-ea"/>
              </a:rPr>
              <a:t>）</a:t>
            </a:r>
            <a:r>
              <a:rPr lang="ja-JP" altLang="ja-JP" sz="1400" b="1" dirty="0">
                <a:latin typeface="+mn-ea"/>
              </a:rPr>
              <a:t>に内容を記載する。</a:t>
            </a:r>
            <a:endParaRPr lang="en-US" altLang="ja-JP" sz="1400" b="1" dirty="0">
              <a:latin typeface="+mn-ea"/>
            </a:endParaRPr>
          </a:p>
          <a:p>
            <a:endParaRPr lang="en-US" altLang="ja-JP" sz="1400" b="1" dirty="0">
              <a:latin typeface="+mn-ea"/>
            </a:endParaRPr>
          </a:p>
          <a:p>
            <a:r>
              <a:rPr lang="en-US" altLang="ja-JP" sz="1400" b="1" dirty="0">
                <a:latin typeface="+mn-ea"/>
              </a:rPr>
              <a:t>1-4)</a:t>
            </a:r>
            <a:r>
              <a:rPr lang="ja-JP" altLang="en-US" sz="1400" b="1" dirty="0">
                <a:latin typeface="+mn-ea"/>
              </a:rPr>
              <a:t>（</a:t>
            </a:r>
            <a:r>
              <a:rPr lang="en-US" altLang="ja-JP" sz="1400" b="1" dirty="0">
                <a:latin typeface="+mn-ea"/>
              </a:rPr>
              <a:t>1-2</a:t>
            </a:r>
            <a:r>
              <a:rPr lang="ja-JP" altLang="en-US" sz="1400" b="1" dirty="0">
                <a:latin typeface="+mn-ea"/>
              </a:rPr>
              <a:t>、</a:t>
            </a:r>
            <a:r>
              <a:rPr lang="en-US" altLang="ja-JP" sz="1400" b="1" dirty="0">
                <a:latin typeface="+mn-ea"/>
              </a:rPr>
              <a:t>1-3</a:t>
            </a:r>
            <a:r>
              <a:rPr lang="ja-JP" altLang="en-US" sz="1400" b="1" dirty="0">
                <a:latin typeface="+mn-ea"/>
              </a:rPr>
              <a:t>）で付与した注釈番号</a:t>
            </a:r>
            <a:r>
              <a:rPr lang="ja-JP" altLang="ja-JP" sz="1400" b="1" dirty="0">
                <a:latin typeface="+mn-ea"/>
              </a:rPr>
              <a:t>に</a:t>
            </a:r>
            <a:r>
              <a:rPr lang="ja-JP" altLang="en-US" sz="1400" b="1" dirty="0">
                <a:latin typeface="+mn-ea"/>
              </a:rPr>
              <a:t>ついて</a:t>
            </a:r>
            <a:r>
              <a:rPr lang="ja-JP" altLang="ja-JP" sz="1400" b="1" dirty="0">
                <a:latin typeface="+mn-ea"/>
              </a:rPr>
              <a:t>補</a:t>
            </a:r>
            <a:endParaRPr lang="en-US" altLang="ja-JP" sz="1400" b="1" dirty="0">
              <a:latin typeface="+mn-ea"/>
            </a:endParaRPr>
          </a:p>
          <a:p>
            <a:r>
              <a:rPr lang="ja-JP" altLang="en-US" sz="1400" b="1" dirty="0">
                <a:latin typeface="+mn-ea"/>
              </a:rPr>
              <a:t>　　</a:t>
            </a:r>
            <a:r>
              <a:rPr lang="ja-JP" altLang="ja-JP" sz="1400" b="1" dirty="0">
                <a:latin typeface="+mn-ea"/>
              </a:rPr>
              <a:t>足説明を記載</a:t>
            </a:r>
            <a:r>
              <a:rPr lang="ja-JP" altLang="en-US" sz="1400" b="1" dirty="0">
                <a:latin typeface="+mn-ea"/>
              </a:rPr>
              <a:t>する。（</a:t>
            </a:r>
            <a:r>
              <a:rPr lang="en-US" altLang="ja-JP" sz="1400" b="1" dirty="0">
                <a:latin typeface="+mn-ea"/>
              </a:rPr>
              <a:t>1-3</a:t>
            </a:r>
            <a:r>
              <a:rPr lang="ja-JP" altLang="en-US" sz="1400" b="1" dirty="0">
                <a:latin typeface="+mn-ea"/>
              </a:rPr>
              <a:t>）</a:t>
            </a:r>
            <a:r>
              <a:rPr lang="ja-JP" altLang="ja-JP" sz="1400" b="1" dirty="0">
                <a:latin typeface="+mn-ea"/>
              </a:rPr>
              <a:t>にて</a:t>
            </a:r>
            <a:r>
              <a:rPr lang="ja-JP" altLang="en-US" sz="1400" b="1" dirty="0">
                <a:latin typeface="+mn-ea"/>
              </a:rPr>
              <a:t>「応用」</a:t>
            </a:r>
            <a:r>
              <a:rPr lang="ja-JP" altLang="ja-JP" sz="1400" b="1" dirty="0">
                <a:latin typeface="+mn-ea"/>
              </a:rPr>
              <a:t>の場</a:t>
            </a:r>
            <a:endParaRPr lang="en-US" altLang="ja-JP" sz="1400" b="1" dirty="0">
              <a:latin typeface="+mn-ea"/>
            </a:endParaRPr>
          </a:p>
          <a:p>
            <a:r>
              <a:rPr lang="ja-JP" altLang="en-US" sz="1400" b="1" dirty="0">
                <a:latin typeface="+mn-ea"/>
              </a:rPr>
              <a:t>　　</a:t>
            </a:r>
            <a:r>
              <a:rPr lang="ja-JP" altLang="ja-JP" sz="1400" b="1" dirty="0">
                <a:latin typeface="+mn-ea"/>
              </a:rPr>
              <a:t>合は判断根拠を記載されているかを確認する</a:t>
            </a:r>
            <a:r>
              <a:rPr lang="ja-JP" altLang="en-US" sz="1400" b="1" dirty="0">
                <a:latin typeface="+mn-ea"/>
              </a:rPr>
              <a:t>。</a:t>
            </a:r>
            <a:endParaRPr lang="en-US" altLang="ja-JP" sz="1400" b="1" dirty="0">
              <a:latin typeface="+mn-ea"/>
            </a:endParaRPr>
          </a:p>
        </p:txBody>
      </p:sp>
    </p:spTree>
    <p:extLst>
      <p:ext uri="{BB962C8B-B14F-4D97-AF65-F5344CB8AC3E}">
        <p14:creationId xmlns:p14="http://schemas.microsoft.com/office/powerpoint/2010/main" val="416909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D4581F8-3B8F-5598-43B0-80D6D1ABC581}"/>
              </a:ext>
            </a:extLst>
          </p:cNvPr>
          <p:cNvPicPr>
            <a:picLocks noChangeAspect="1"/>
          </p:cNvPicPr>
          <p:nvPr/>
        </p:nvPicPr>
        <p:blipFill rotWithShape="1">
          <a:blip r:embed="rId2"/>
          <a:srcRect l="48576" b="80337"/>
          <a:stretch/>
        </p:blipFill>
        <p:spPr>
          <a:xfrm>
            <a:off x="630997" y="923860"/>
            <a:ext cx="10121665" cy="4094330"/>
          </a:xfrm>
          <a:prstGeom prst="rect">
            <a:avLst/>
          </a:prstGeom>
        </p:spPr>
      </p:pic>
      <p:sp>
        <p:nvSpPr>
          <p:cNvPr id="3" name="正方形/長方形 2"/>
          <p:cNvSpPr/>
          <p:nvPr/>
        </p:nvSpPr>
        <p:spPr>
          <a:xfrm>
            <a:off x="7371470" y="923860"/>
            <a:ext cx="4600136" cy="2893100"/>
          </a:xfrm>
          <a:prstGeom prst="rect">
            <a:avLst/>
          </a:prstGeom>
          <a:solidFill>
            <a:schemeClr val="bg1">
              <a:lumMod val="95000"/>
            </a:schemeClr>
          </a:solidFill>
        </p:spPr>
        <p:txBody>
          <a:bodyPr wrap="square" rtlCol="0">
            <a:spAutoFit/>
          </a:bodyPr>
          <a:lstStyle/>
          <a:p>
            <a:r>
              <a:rPr lang="en-US" altLang="ja-JP" sz="1400" b="1" dirty="0">
                <a:latin typeface="+mn-ea"/>
              </a:rPr>
              <a:t>1-5)</a:t>
            </a:r>
            <a:r>
              <a:rPr lang="ja-JP" altLang="en-US" sz="1400" b="1" dirty="0">
                <a:latin typeface="+mn-ea"/>
              </a:rPr>
              <a:t>  </a:t>
            </a:r>
            <a:r>
              <a:rPr lang="ja-JP" altLang="ja-JP" sz="1400" b="1" dirty="0">
                <a:latin typeface="+mn-ea"/>
              </a:rPr>
              <a:t>選択された技術要素に紐付く内容</a:t>
            </a:r>
            <a:r>
              <a:rPr lang="ja-JP" altLang="en-US" sz="1400" b="1" dirty="0">
                <a:latin typeface="+mn-ea"/>
              </a:rPr>
              <a:t>　</a:t>
            </a:r>
            <a:endParaRPr lang="en-US" altLang="ja-JP" sz="1400" b="1" dirty="0">
              <a:latin typeface="+mn-ea"/>
            </a:endParaRPr>
          </a:p>
          <a:p>
            <a:r>
              <a:rPr lang="en-US" altLang="ja-JP" sz="1400" b="1" dirty="0">
                <a:latin typeface="+mn-ea"/>
              </a:rPr>
              <a:t>        </a:t>
            </a:r>
            <a:r>
              <a:rPr lang="ja-JP" altLang="en-US" sz="1400" b="1" dirty="0">
                <a:latin typeface="+mn-ea"/>
              </a:rPr>
              <a:t>を記入</a:t>
            </a:r>
            <a:endParaRPr lang="en-US" altLang="ja-JP" sz="1400" b="1" dirty="0">
              <a:latin typeface="+mn-ea"/>
            </a:endParaRPr>
          </a:p>
          <a:p>
            <a:endParaRPr lang="ja-JP" altLang="ja-JP" sz="1400" b="1" dirty="0">
              <a:latin typeface="+mn-ea"/>
            </a:endParaRPr>
          </a:p>
          <a:p>
            <a:r>
              <a:rPr lang="en-US" altLang="ja-JP" sz="1400" b="1" dirty="0">
                <a:latin typeface="+mn-ea"/>
              </a:rPr>
              <a:t>1-6) </a:t>
            </a:r>
            <a:r>
              <a:rPr lang="ja-JP" altLang="en-US" sz="1400" b="1" dirty="0">
                <a:latin typeface="+mn-ea"/>
              </a:rPr>
              <a:t>（</a:t>
            </a:r>
            <a:r>
              <a:rPr lang="en-US" altLang="ja-JP" sz="1400" b="1" dirty="0">
                <a:latin typeface="+mn-ea"/>
              </a:rPr>
              <a:t>1-3</a:t>
            </a:r>
            <a:r>
              <a:rPr lang="ja-JP" altLang="en-US" sz="1400" b="1" dirty="0">
                <a:latin typeface="+mn-ea"/>
              </a:rPr>
              <a:t>）</a:t>
            </a:r>
            <a:r>
              <a:rPr lang="ja-JP" altLang="en-US" sz="1400" b="1" dirty="0"/>
              <a:t>が「新技術」「応用」の</a:t>
            </a:r>
            <a:r>
              <a:rPr lang="ja-JP" altLang="en-US" sz="1400" b="1" dirty="0">
                <a:latin typeface="+mn-ea"/>
              </a:rPr>
              <a:t>項目</a:t>
            </a:r>
            <a:r>
              <a:rPr lang="ja-JP" altLang="en-US" sz="1400" b="1" dirty="0"/>
              <a:t>について、</a:t>
            </a:r>
            <a:endParaRPr lang="en-US" altLang="ja-JP" sz="1400" b="1" dirty="0"/>
          </a:p>
          <a:p>
            <a:r>
              <a:rPr lang="en-US" altLang="ja-JP" sz="1400" b="1" dirty="0"/>
              <a:t>          </a:t>
            </a:r>
            <a:r>
              <a:rPr lang="ja-JP" altLang="en-US" sz="1400" b="1" dirty="0"/>
              <a:t>工程能力の確認結果を</a:t>
            </a:r>
            <a:endParaRPr lang="en-US" altLang="ja-JP" sz="1400" b="1" dirty="0"/>
          </a:p>
          <a:p>
            <a:r>
              <a:rPr lang="en-US" altLang="ja-JP" sz="1400" b="1" dirty="0"/>
              <a:t>          </a:t>
            </a:r>
            <a:r>
              <a:rPr lang="ja-JP" altLang="en-US" sz="1400" b="1" dirty="0"/>
              <a:t>エビデンスの資料としてまとめ、提出する。</a:t>
            </a:r>
            <a:endParaRPr lang="en-US" altLang="ja-JP" sz="1400" b="1" dirty="0"/>
          </a:p>
          <a:p>
            <a:r>
              <a:rPr lang="ja-JP" altLang="en-US" sz="1400" b="1" dirty="0"/>
              <a:t>　　　（</a:t>
            </a:r>
            <a:r>
              <a:rPr lang="en-US" altLang="ja-JP" sz="1400" b="1" dirty="0"/>
              <a:t>example#1</a:t>
            </a:r>
            <a:r>
              <a:rPr lang="ja-JP" altLang="en-US" sz="1400" b="1" dirty="0"/>
              <a:t>のシートも参照）</a:t>
            </a:r>
            <a:endParaRPr lang="en-US" altLang="ja-JP" sz="1400" b="1" dirty="0"/>
          </a:p>
          <a:p>
            <a:r>
              <a:rPr lang="ja-JP" altLang="en-US" sz="1400" b="1" dirty="0"/>
              <a:t>　　　</a:t>
            </a:r>
            <a:endParaRPr lang="en-US" altLang="ja-JP" sz="1400" b="1" dirty="0"/>
          </a:p>
          <a:p>
            <a:r>
              <a:rPr lang="en-US" altLang="ja-JP" sz="1400" b="1" dirty="0"/>
              <a:t>          </a:t>
            </a:r>
            <a:r>
              <a:rPr lang="ja-JP" altLang="en-US" sz="1400" b="1" dirty="0"/>
              <a:t>計画連絡時に、確認が未完了の場合</a:t>
            </a:r>
            <a:endParaRPr lang="en-US" altLang="ja-JP" sz="1400" b="1" dirty="0"/>
          </a:p>
          <a:p>
            <a:r>
              <a:rPr lang="en-US" altLang="ja-JP" sz="1400" b="1" dirty="0"/>
              <a:t>          </a:t>
            </a:r>
            <a:r>
              <a:rPr lang="ja-JP" altLang="en-US" sz="1400" b="1" dirty="0"/>
              <a:t>は、完了予定日を記入する。</a:t>
            </a:r>
            <a:endParaRPr lang="en-US" altLang="ja-JP" sz="1400" b="1" dirty="0"/>
          </a:p>
          <a:p>
            <a:r>
              <a:rPr lang="en-US" altLang="ja-JP" sz="1400" b="1" dirty="0"/>
              <a:t>          </a:t>
            </a:r>
            <a:r>
              <a:rPr lang="ja-JP" altLang="en-US" sz="1400" b="1" dirty="0"/>
              <a:t>完了している場合は、参照する資料</a:t>
            </a:r>
            <a:endParaRPr lang="en-US" altLang="ja-JP" sz="1400" b="1" dirty="0"/>
          </a:p>
          <a:p>
            <a:r>
              <a:rPr lang="en-US" altLang="ja-JP" sz="1400" b="1" dirty="0"/>
              <a:t>          </a:t>
            </a:r>
            <a:r>
              <a:rPr lang="ja-JP" altLang="en-US" sz="1400" b="1" dirty="0"/>
              <a:t>のページを記入する。</a:t>
            </a:r>
            <a:endParaRPr lang="en-US" altLang="ja-JP" sz="1400" b="1" dirty="0"/>
          </a:p>
          <a:p>
            <a:endParaRPr lang="ja-JP" altLang="ja-JP" sz="1400" b="1" dirty="0">
              <a:latin typeface="+mn-ea"/>
            </a:endParaRPr>
          </a:p>
        </p:txBody>
      </p:sp>
      <p:sp>
        <p:nvSpPr>
          <p:cNvPr id="4" name="テキスト ボックス 3"/>
          <p:cNvSpPr txBox="1"/>
          <p:nvPr/>
        </p:nvSpPr>
        <p:spPr>
          <a:xfrm>
            <a:off x="71930" y="123929"/>
            <a:ext cx="5414470"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１．新規採用に伴う製造上の新規点確認</a:t>
            </a:r>
            <a:r>
              <a:rPr lang="en-US" altLang="ja-JP" dirty="0"/>
              <a:t>(2/2)</a:t>
            </a:r>
            <a:endParaRPr lang="ja-JP" altLang="en-US" dirty="0"/>
          </a:p>
        </p:txBody>
      </p:sp>
      <p:grpSp>
        <p:nvGrpSpPr>
          <p:cNvPr id="6" name="グループ化 5">
            <a:extLst>
              <a:ext uri="{FF2B5EF4-FFF2-40B4-BE49-F238E27FC236}">
                <a16:creationId xmlns:a16="http://schemas.microsoft.com/office/drawing/2014/main" id="{23360FD7-0EF1-4A0D-886B-C9E2A38383B3}"/>
              </a:ext>
            </a:extLst>
          </p:cNvPr>
          <p:cNvGrpSpPr/>
          <p:nvPr/>
        </p:nvGrpSpPr>
        <p:grpSpPr>
          <a:xfrm>
            <a:off x="2172632" y="3275111"/>
            <a:ext cx="504000" cy="307777"/>
            <a:chOff x="1550126" y="1011443"/>
            <a:chExt cx="504000" cy="307777"/>
          </a:xfrm>
        </p:grpSpPr>
        <p:sp>
          <p:nvSpPr>
            <p:cNvPr id="7" name="楕円 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1-5</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8" name="グループ化 17">
            <a:extLst>
              <a:ext uri="{FF2B5EF4-FFF2-40B4-BE49-F238E27FC236}">
                <a16:creationId xmlns:a16="http://schemas.microsoft.com/office/drawing/2014/main" id="{23360FD7-0EF1-4A0D-886B-C9E2A38383B3}"/>
              </a:ext>
            </a:extLst>
          </p:cNvPr>
          <p:cNvGrpSpPr/>
          <p:nvPr/>
        </p:nvGrpSpPr>
        <p:grpSpPr>
          <a:xfrm>
            <a:off x="4198956" y="3269289"/>
            <a:ext cx="825499" cy="307777"/>
            <a:chOff x="1376557" y="1011443"/>
            <a:chExt cx="825499" cy="307777"/>
          </a:xfrm>
        </p:grpSpPr>
        <p:sp>
          <p:nvSpPr>
            <p:cNvPr id="19" name="楕円 18">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C8905663-BFED-45D1-BE05-F8F61FFFD381}"/>
                </a:ext>
              </a:extLst>
            </p:cNvPr>
            <p:cNvSpPr txBox="1"/>
            <p:nvPr/>
          </p:nvSpPr>
          <p:spPr>
            <a:xfrm>
              <a:off x="1376557" y="1011443"/>
              <a:ext cx="825499"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1-6</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21" name="テキスト ボックス 20">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8122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2E5212A-9FF2-B509-41FB-DCBDAF0727E6}"/>
              </a:ext>
            </a:extLst>
          </p:cNvPr>
          <p:cNvPicPr>
            <a:picLocks noChangeAspect="1"/>
          </p:cNvPicPr>
          <p:nvPr/>
        </p:nvPicPr>
        <p:blipFill>
          <a:blip r:embed="rId2"/>
          <a:stretch>
            <a:fillRect/>
          </a:stretch>
        </p:blipFill>
        <p:spPr>
          <a:xfrm>
            <a:off x="87053" y="1020981"/>
            <a:ext cx="8110013" cy="2694266"/>
          </a:xfrm>
          <a:prstGeom prst="rect">
            <a:avLst/>
          </a:prstGeom>
        </p:spPr>
      </p:pic>
      <p:sp>
        <p:nvSpPr>
          <p:cNvPr id="3" name="正方形/長方形 2">
            <a:extLst>
              <a:ext uri="{FF2B5EF4-FFF2-40B4-BE49-F238E27FC236}">
                <a16:creationId xmlns:a16="http://schemas.microsoft.com/office/drawing/2014/main" id="{6A88F816-9E34-4FF3-94EE-FEECC13C1B94}"/>
              </a:ext>
            </a:extLst>
          </p:cNvPr>
          <p:cNvSpPr/>
          <p:nvPr/>
        </p:nvSpPr>
        <p:spPr>
          <a:xfrm>
            <a:off x="8284761" y="866909"/>
            <a:ext cx="3733700" cy="3323987"/>
          </a:xfrm>
          <a:prstGeom prst="rect">
            <a:avLst/>
          </a:prstGeom>
          <a:solidFill>
            <a:schemeClr val="bg1">
              <a:lumMod val="95000"/>
            </a:schemeClr>
          </a:solidFill>
        </p:spPr>
        <p:txBody>
          <a:bodyPr wrap="square" rtlCol="0">
            <a:spAutoFit/>
          </a:bodyPr>
          <a:lstStyle/>
          <a:p>
            <a:r>
              <a:rPr lang="en-US" altLang="ja-JP" sz="1400" b="1" dirty="0">
                <a:solidFill>
                  <a:schemeClr val="tx1"/>
                </a:solidFill>
              </a:rPr>
              <a:t>2a-1) </a:t>
            </a:r>
            <a:r>
              <a:rPr lang="ja-JP" altLang="en-US" sz="1400" b="1" dirty="0"/>
              <a:t> </a:t>
            </a:r>
            <a:r>
              <a:rPr lang="ja-JP" altLang="en-US" sz="1400" b="1" dirty="0">
                <a:solidFill>
                  <a:schemeClr val="tx1"/>
                </a:solidFill>
              </a:rPr>
              <a:t>電気的特性</a:t>
            </a:r>
            <a:r>
              <a:rPr lang="en-US" altLang="ja-JP" sz="1400" b="1" dirty="0">
                <a:solidFill>
                  <a:schemeClr val="tx1"/>
                </a:solidFill>
              </a:rPr>
              <a:t>(AC,DC)</a:t>
            </a:r>
            <a:r>
              <a:rPr lang="ja-JP" altLang="en-US" sz="1400" b="1" dirty="0">
                <a:solidFill>
                  <a:schemeClr val="tx1"/>
                </a:solidFill>
              </a:rPr>
              <a:t>以外にも、</a:t>
            </a:r>
            <a:endParaRPr lang="en-US" altLang="ja-JP" sz="1400" b="1" dirty="0">
              <a:solidFill>
                <a:schemeClr val="tx1"/>
              </a:solidFill>
            </a:endParaRPr>
          </a:p>
          <a:p>
            <a:r>
              <a:rPr lang="en-US" altLang="ja-JP" sz="1400" b="1" dirty="0"/>
              <a:t>           </a:t>
            </a:r>
            <a:r>
              <a:rPr lang="ja-JP" altLang="en-US" sz="1400" b="1" dirty="0">
                <a:solidFill>
                  <a:schemeClr val="tx1"/>
                </a:solidFill>
              </a:rPr>
              <a:t>データシートに記載されている</a:t>
            </a:r>
            <a:endParaRPr lang="en-US" altLang="ja-JP" sz="1400" b="1" dirty="0">
              <a:solidFill>
                <a:schemeClr val="tx1"/>
              </a:solidFill>
            </a:endParaRPr>
          </a:p>
          <a:p>
            <a:r>
              <a:rPr lang="en-US" altLang="ja-JP" sz="1400" b="1" dirty="0"/>
              <a:t>           </a:t>
            </a:r>
            <a:r>
              <a:rPr lang="ja-JP" altLang="en-US" sz="1400" b="1" dirty="0">
                <a:solidFill>
                  <a:schemeClr val="tx1"/>
                </a:solidFill>
              </a:rPr>
              <a:t>重要特性があれば記入する。</a:t>
            </a:r>
            <a:endParaRPr lang="en-US" altLang="ja-JP" sz="1400" b="1" dirty="0">
              <a:solidFill>
                <a:schemeClr val="tx1"/>
              </a:solidFill>
            </a:endParaRPr>
          </a:p>
          <a:p>
            <a:r>
              <a:rPr lang="ja-JP" altLang="en-US" sz="1400" b="1" dirty="0"/>
              <a:t>　　　（新規点や新規採用する半導体</a:t>
            </a:r>
            <a:endParaRPr lang="en-US" altLang="ja-JP" sz="1400" b="1" dirty="0"/>
          </a:p>
          <a:p>
            <a:r>
              <a:rPr lang="ja-JP" altLang="en-US" sz="1400" b="1" dirty="0"/>
              <a:t>　　　　によって適宜追加）</a:t>
            </a:r>
            <a:endParaRPr lang="en-US" altLang="ja-JP" sz="1400" b="1" dirty="0"/>
          </a:p>
          <a:p>
            <a:endParaRPr lang="en-US" altLang="ja-JP" sz="1400" b="1" dirty="0">
              <a:solidFill>
                <a:schemeClr val="tx1"/>
              </a:solidFill>
            </a:endParaRPr>
          </a:p>
          <a:p>
            <a:r>
              <a:rPr lang="en-US" altLang="ja-JP" sz="1400" b="1" dirty="0">
                <a:solidFill>
                  <a:schemeClr val="tx1"/>
                </a:solidFill>
              </a:rPr>
              <a:t>2a-2)</a:t>
            </a:r>
            <a:r>
              <a:rPr lang="ja-JP" altLang="en-US" sz="1400" b="1" dirty="0">
                <a:solidFill>
                  <a:schemeClr val="tx1"/>
                </a:solidFill>
              </a:rPr>
              <a:t>  データシート上の左記</a:t>
            </a:r>
            <a:r>
              <a:rPr lang="ja-JP" altLang="en-US" sz="1400" b="1" dirty="0"/>
              <a:t>パラメータ</a:t>
            </a:r>
            <a:endParaRPr lang="en-US" altLang="ja-JP" sz="1400" b="1" dirty="0"/>
          </a:p>
          <a:p>
            <a:r>
              <a:rPr lang="en-US" altLang="ja-JP" sz="1400" b="1" dirty="0"/>
              <a:t>           </a:t>
            </a:r>
            <a:r>
              <a:rPr lang="ja-JP" altLang="en-US" sz="1400" b="1" dirty="0">
                <a:solidFill>
                  <a:schemeClr val="tx1"/>
                </a:solidFill>
              </a:rPr>
              <a:t>に変更があれば</a:t>
            </a:r>
            <a:r>
              <a:rPr lang="en-US" altLang="ja-JP" sz="1400" b="1" dirty="0">
                <a:solidFill>
                  <a:schemeClr val="tx1"/>
                </a:solidFill>
              </a:rPr>
              <a:t>”Yes”</a:t>
            </a:r>
            <a:r>
              <a:rPr lang="ja-JP" altLang="en-US" sz="1400" b="1" dirty="0" err="1">
                <a:solidFill>
                  <a:schemeClr val="tx1"/>
                </a:solidFill>
              </a:rPr>
              <a:t>、</a:t>
            </a:r>
            <a:r>
              <a:rPr lang="ja-JP" altLang="en-US" sz="1400" b="1" dirty="0">
                <a:solidFill>
                  <a:schemeClr val="tx1"/>
                </a:solidFill>
              </a:rPr>
              <a:t>無ければ</a:t>
            </a:r>
            <a:endParaRPr lang="en-US" altLang="ja-JP" sz="1400" b="1" dirty="0">
              <a:solidFill>
                <a:schemeClr val="tx1"/>
              </a:solidFill>
            </a:endParaRPr>
          </a:p>
          <a:p>
            <a:r>
              <a:rPr lang="en-US" altLang="ja-JP" sz="1400" b="1" dirty="0"/>
              <a:t>           </a:t>
            </a:r>
            <a:r>
              <a:rPr lang="en-US" altLang="ja-JP" sz="1400" b="1" dirty="0">
                <a:solidFill>
                  <a:schemeClr val="tx1"/>
                </a:solidFill>
              </a:rPr>
              <a:t>”No”</a:t>
            </a:r>
            <a:r>
              <a:rPr lang="ja-JP" altLang="en-US" sz="1400" b="1" dirty="0">
                <a:solidFill>
                  <a:schemeClr val="tx1"/>
                </a:solidFill>
              </a:rPr>
              <a:t>を選択する。</a:t>
            </a:r>
            <a:r>
              <a:rPr lang="en-US" altLang="ja-JP" sz="1400" b="1" dirty="0">
                <a:solidFill>
                  <a:schemeClr val="tx1"/>
                </a:solidFill>
              </a:rPr>
              <a:t> “Yes”</a:t>
            </a:r>
            <a:r>
              <a:rPr lang="ja-JP" altLang="en-US" sz="1400" b="1" dirty="0">
                <a:solidFill>
                  <a:schemeClr val="tx1"/>
                </a:solidFill>
              </a:rPr>
              <a:t>の場合は、</a:t>
            </a:r>
            <a:endParaRPr lang="en-US" altLang="ja-JP" sz="1400" b="1" dirty="0">
              <a:solidFill>
                <a:schemeClr val="tx1"/>
              </a:solidFill>
            </a:endParaRPr>
          </a:p>
          <a:p>
            <a:r>
              <a:rPr lang="en-US" altLang="ja-JP" sz="1400" b="1" dirty="0"/>
              <a:t>           </a:t>
            </a:r>
            <a:r>
              <a:rPr lang="ja-JP" altLang="en-US" sz="1400" b="1" dirty="0">
                <a:solidFill>
                  <a:schemeClr val="tx1"/>
                </a:solidFill>
              </a:rPr>
              <a:t>注釈番号を記入し、</a:t>
            </a:r>
            <a:r>
              <a:rPr lang="en-US" altLang="ja-JP" sz="1400" b="1" dirty="0">
                <a:solidFill>
                  <a:schemeClr val="tx1"/>
                </a:solidFill>
              </a:rPr>
              <a:t>2a-7</a:t>
            </a:r>
            <a:r>
              <a:rPr lang="ja-JP" altLang="en-US" sz="1400" b="1" dirty="0">
                <a:solidFill>
                  <a:schemeClr val="tx1"/>
                </a:solidFill>
              </a:rPr>
              <a:t>に補足説明</a:t>
            </a:r>
            <a:endParaRPr lang="en-US" altLang="ja-JP" sz="1400" b="1" dirty="0">
              <a:solidFill>
                <a:schemeClr val="tx1"/>
              </a:solidFill>
            </a:endParaRPr>
          </a:p>
          <a:p>
            <a:r>
              <a:rPr lang="en-US" altLang="ja-JP" sz="1400" b="1" dirty="0"/>
              <a:t>           </a:t>
            </a:r>
            <a:r>
              <a:rPr lang="ja-JP" altLang="en-US" sz="1400" b="1" dirty="0">
                <a:solidFill>
                  <a:schemeClr val="tx1"/>
                </a:solidFill>
              </a:rPr>
              <a:t>を記入する。</a:t>
            </a:r>
            <a:endParaRPr lang="en-US" altLang="ja-JP" sz="1400" b="1" dirty="0">
              <a:solidFill>
                <a:schemeClr val="tx1"/>
              </a:solidFill>
            </a:endParaRPr>
          </a:p>
          <a:p>
            <a:endParaRPr lang="en-US" altLang="ja-JP" sz="1400" b="1" dirty="0">
              <a:solidFill>
                <a:schemeClr val="tx1"/>
              </a:solidFill>
            </a:endParaRPr>
          </a:p>
          <a:p>
            <a:r>
              <a:rPr lang="en-US" altLang="ja-JP" sz="1400" b="1" dirty="0">
                <a:solidFill>
                  <a:schemeClr val="tx1"/>
                </a:solidFill>
              </a:rPr>
              <a:t>2a-3)</a:t>
            </a:r>
            <a:r>
              <a:rPr lang="ja-JP" altLang="en-US" sz="1400" b="1" dirty="0">
                <a:solidFill>
                  <a:schemeClr val="tx1"/>
                </a:solidFill>
              </a:rPr>
              <a:t>新規点の影響が左記</a:t>
            </a:r>
            <a:r>
              <a:rPr lang="ja-JP" altLang="en-US" sz="1400" b="1" dirty="0"/>
              <a:t>パラメータ</a:t>
            </a:r>
            <a:r>
              <a:rPr lang="ja-JP" altLang="en-US" sz="1400" b="1" dirty="0">
                <a:solidFill>
                  <a:schemeClr val="tx1"/>
                </a:solidFill>
              </a:rPr>
              <a:t>に</a:t>
            </a:r>
            <a:endParaRPr lang="en-US" altLang="ja-JP" sz="1400" b="1" dirty="0">
              <a:solidFill>
                <a:schemeClr val="tx1"/>
              </a:solidFill>
            </a:endParaRPr>
          </a:p>
          <a:p>
            <a:r>
              <a:rPr lang="en-US" altLang="ja-JP" sz="1400" b="1" dirty="0"/>
              <a:t>         </a:t>
            </a:r>
            <a:r>
              <a:rPr lang="ja-JP" altLang="en-US" sz="1400" b="1" dirty="0">
                <a:solidFill>
                  <a:schemeClr val="tx1"/>
                </a:solidFill>
              </a:rPr>
              <a:t>あれば</a:t>
            </a:r>
            <a:r>
              <a:rPr lang="en-US" altLang="ja-JP" sz="1400" b="1" dirty="0">
                <a:solidFill>
                  <a:schemeClr val="tx1"/>
                </a:solidFill>
              </a:rPr>
              <a:t>”Yes”</a:t>
            </a:r>
            <a:r>
              <a:rPr lang="ja-JP" altLang="en-US" sz="1400" b="1" dirty="0">
                <a:solidFill>
                  <a:schemeClr val="tx1"/>
                </a:solidFill>
              </a:rPr>
              <a:t>、無ければ</a:t>
            </a:r>
            <a:r>
              <a:rPr lang="en-US" altLang="ja-JP" sz="1400" b="1" dirty="0">
                <a:solidFill>
                  <a:schemeClr val="tx1"/>
                </a:solidFill>
              </a:rPr>
              <a:t>”No”</a:t>
            </a:r>
            <a:r>
              <a:rPr lang="ja-JP" altLang="en-US" sz="1400" b="1" dirty="0">
                <a:solidFill>
                  <a:schemeClr val="tx1"/>
                </a:solidFill>
              </a:rPr>
              <a:t>を選択</a:t>
            </a:r>
            <a:endParaRPr lang="en-US" altLang="ja-JP" sz="1400" b="1" dirty="0">
              <a:solidFill>
                <a:schemeClr val="tx1"/>
              </a:solidFill>
            </a:endParaRPr>
          </a:p>
          <a:p>
            <a:r>
              <a:rPr lang="en-US" altLang="ja-JP" sz="1400" b="1" dirty="0"/>
              <a:t>         </a:t>
            </a:r>
            <a:r>
              <a:rPr lang="ja-JP" altLang="en-US" sz="1400" b="1" dirty="0">
                <a:solidFill>
                  <a:schemeClr val="tx1"/>
                </a:solidFill>
              </a:rPr>
              <a:t>する。</a:t>
            </a:r>
          </a:p>
        </p:txBody>
      </p:sp>
      <p:grpSp>
        <p:nvGrpSpPr>
          <p:cNvPr id="13" name="グループ化 12">
            <a:extLst>
              <a:ext uri="{FF2B5EF4-FFF2-40B4-BE49-F238E27FC236}">
                <a16:creationId xmlns:a16="http://schemas.microsoft.com/office/drawing/2014/main" id="{1ECB3F99-1099-4F6B-BB40-B13FD6A94E96}"/>
              </a:ext>
            </a:extLst>
          </p:cNvPr>
          <p:cNvGrpSpPr/>
          <p:nvPr/>
        </p:nvGrpSpPr>
        <p:grpSpPr>
          <a:xfrm>
            <a:off x="4056933" y="1063225"/>
            <a:ext cx="711200" cy="307777"/>
            <a:chOff x="1520109" y="1011443"/>
            <a:chExt cx="711200" cy="307777"/>
          </a:xfrm>
        </p:grpSpPr>
        <p:sp>
          <p:nvSpPr>
            <p:cNvPr id="6" name="楕円 5">
              <a:extLst>
                <a:ext uri="{FF2B5EF4-FFF2-40B4-BE49-F238E27FC236}">
                  <a16:creationId xmlns:a16="http://schemas.microsoft.com/office/drawing/2014/main" id="{15F32FE0-6FA2-4B1E-B068-959C06A27622}"/>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id="{07F03966-CA8E-4378-9227-89617676D49E}"/>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8" name="グループ化 7"/>
          <p:cNvGrpSpPr/>
          <p:nvPr/>
        </p:nvGrpSpPr>
        <p:grpSpPr>
          <a:xfrm>
            <a:off x="5158235" y="1028104"/>
            <a:ext cx="711200" cy="307777"/>
            <a:chOff x="5059856" y="2088416"/>
            <a:chExt cx="711200" cy="307777"/>
          </a:xfrm>
        </p:grpSpPr>
        <p:sp>
          <p:nvSpPr>
            <p:cNvPr id="15" name="楕円 14">
              <a:extLst>
                <a:ext uri="{FF2B5EF4-FFF2-40B4-BE49-F238E27FC236}">
                  <a16:creationId xmlns:a16="http://schemas.microsoft.com/office/drawing/2014/main" id="{402C2C8A-BF48-495D-96E8-8868B197C179}"/>
                </a:ext>
              </a:extLst>
            </p:cNvPr>
            <p:cNvSpPr/>
            <p:nvPr/>
          </p:nvSpPr>
          <p:spPr>
            <a:xfrm>
              <a:off x="5089873" y="2105674"/>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6" name="テキスト ボックス 15">
              <a:extLst>
                <a:ext uri="{FF2B5EF4-FFF2-40B4-BE49-F238E27FC236}">
                  <a16:creationId xmlns:a16="http://schemas.microsoft.com/office/drawing/2014/main" id="{D5B0616B-47E5-4DBF-9F2B-9EABA847C057}"/>
                </a:ext>
              </a:extLst>
            </p:cNvPr>
            <p:cNvSpPr txBox="1"/>
            <p:nvPr/>
          </p:nvSpPr>
          <p:spPr>
            <a:xfrm>
              <a:off x="5059856" y="208841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7" name="グループ化 16">
            <a:extLst>
              <a:ext uri="{FF2B5EF4-FFF2-40B4-BE49-F238E27FC236}">
                <a16:creationId xmlns:a16="http://schemas.microsoft.com/office/drawing/2014/main" id="{B5C44C0E-231A-4BB5-9FAF-9F9E16D72B70}"/>
              </a:ext>
            </a:extLst>
          </p:cNvPr>
          <p:cNvGrpSpPr/>
          <p:nvPr/>
        </p:nvGrpSpPr>
        <p:grpSpPr>
          <a:xfrm>
            <a:off x="6197543" y="989372"/>
            <a:ext cx="711200" cy="307777"/>
            <a:chOff x="1520109" y="1011443"/>
            <a:chExt cx="711200" cy="307777"/>
          </a:xfrm>
        </p:grpSpPr>
        <p:sp>
          <p:nvSpPr>
            <p:cNvPr id="18" name="楕円 17">
              <a:extLst>
                <a:ext uri="{FF2B5EF4-FFF2-40B4-BE49-F238E27FC236}">
                  <a16:creationId xmlns:a16="http://schemas.microsoft.com/office/drawing/2014/main" id="{1F58C50B-F1C8-4A39-8163-78C4F30605A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9" name="テキスト ボックス 18">
              <a:extLst>
                <a:ext uri="{FF2B5EF4-FFF2-40B4-BE49-F238E27FC236}">
                  <a16:creationId xmlns:a16="http://schemas.microsoft.com/office/drawing/2014/main" id="{0358F3FF-E9D3-4A9D-8AAD-8B3A0C9821E6}"/>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2a-4</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20" name="テキスト ボックス 19">
            <a:extLst>
              <a:ext uri="{FF2B5EF4-FFF2-40B4-BE49-F238E27FC236}">
                <a16:creationId xmlns:a16="http://schemas.microsoft.com/office/drawing/2014/main" id="{49735A7B-0AA0-414D-9C06-FA536E665489}"/>
              </a:ext>
            </a:extLst>
          </p:cNvPr>
          <p:cNvSpPr txBox="1"/>
          <p:nvPr/>
        </p:nvSpPr>
        <p:spPr>
          <a:xfrm>
            <a:off x="11140554" y="564286"/>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21" name="グループ化 20">
            <a:extLst>
              <a:ext uri="{FF2B5EF4-FFF2-40B4-BE49-F238E27FC236}">
                <a16:creationId xmlns:a16="http://schemas.microsoft.com/office/drawing/2014/main" id="{02CBB125-5C0A-40D4-9072-B9BC61B92350}"/>
              </a:ext>
            </a:extLst>
          </p:cNvPr>
          <p:cNvGrpSpPr/>
          <p:nvPr/>
        </p:nvGrpSpPr>
        <p:grpSpPr>
          <a:xfrm>
            <a:off x="7245453" y="931617"/>
            <a:ext cx="711200" cy="336632"/>
            <a:chOff x="1520109" y="1011443"/>
            <a:chExt cx="711200" cy="307777"/>
          </a:xfrm>
        </p:grpSpPr>
        <p:sp>
          <p:nvSpPr>
            <p:cNvPr id="22" name="楕円 21">
              <a:extLst>
                <a:ext uri="{FF2B5EF4-FFF2-40B4-BE49-F238E27FC236}">
                  <a16:creationId xmlns:a16="http://schemas.microsoft.com/office/drawing/2014/main" id="{D9CF0B72-93C7-4280-BA2F-623BE73DFC7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23" name="テキスト ボックス 22">
              <a:extLst>
                <a:ext uri="{FF2B5EF4-FFF2-40B4-BE49-F238E27FC236}">
                  <a16:creationId xmlns:a16="http://schemas.microsoft.com/office/drawing/2014/main" id="{D3B0E08F-66B0-4F43-953A-B5CCD9DA767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7" name="グループ化 26">
            <a:extLst>
              <a:ext uri="{FF2B5EF4-FFF2-40B4-BE49-F238E27FC236}">
                <a16:creationId xmlns:a16="http://schemas.microsoft.com/office/drawing/2014/main" id="{23360FD7-0EF1-4A0D-886B-C9E2A38383B3}"/>
              </a:ext>
            </a:extLst>
          </p:cNvPr>
          <p:cNvGrpSpPr/>
          <p:nvPr/>
        </p:nvGrpSpPr>
        <p:grpSpPr>
          <a:xfrm>
            <a:off x="1067904" y="1904647"/>
            <a:ext cx="711200" cy="307777"/>
            <a:chOff x="1550126" y="993471"/>
            <a:chExt cx="711200" cy="307777"/>
          </a:xfrm>
        </p:grpSpPr>
        <p:sp>
          <p:nvSpPr>
            <p:cNvPr id="28" name="楕円 2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C8905663-BFED-45D1-BE05-F8F61FFFD381}"/>
                </a:ext>
              </a:extLst>
            </p:cNvPr>
            <p:cNvSpPr txBox="1"/>
            <p:nvPr/>
          </p:nvSpPr>
          <p:spPr>
            <a:xfrm>
              <a:off x="1550126" y="993471"/>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2a-1</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36" name="テキスト ボックス 35"/>
          <p:cNvSpPr txBox="1"/>
          <p:nvPr/>
        </p:nvSpPr>
        <p:spPr>
          <a:xfrm>
            <a:off x="71930" y="123929"/>
            <a:ext cx="5525787"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２ａ．新規採用に伴う設計上の新規点確認</a:t>
            </a:r>
          </a:p>
        </p:txBody>
      </p:sp>
      <p:grpSp>
        <p:nvGrpSpPr>
          <p:cNvPr id="30" name="グループ化 29">
            <a:extLst>
              <a:ext uri="{FF2B5EF4-FFF2-40B4-BE49-F238E27FC236}">
                <a16:creationId xmlns:a16="http://schemas.microsoft.com/office/drawing/2014/main" id="{F9BC02C8-CBD7-462D-A8A2-EFA8969C07CF}"/>
              </a:ext>
            </a:extLst>
          </p:cNvPr>
          <p:cNvGrpSpPr/>
          <p:nvPr/>
        </p:nvGrpSpPr>
        <p:grpSpPr>
          <a:xfrm>
            <a:off x="1067904" y="2924536"/>
            <a:ext cx="711200" cy="307777"/>
            <a:chOff x="1520109" y="1011443"/>
            <a:chExt cx="711200" cy="307777"/>
          </a:xfrm>
        </p:grpSpPr>
        <p:sp>
          <p:nvSpPr>
            <p:cNvPr id="31" name="楕円 30">
              <a:extLst>
                <a:ext uri="{FF2B5EF4-FFF2-40B4-BE49-F238E27FC236}">
                  <a16:creationId xmlns:a16="http://schemas.microsoft.com/office/drawing/2014/main" id="{E8953DE3-2C44-41CC-B262-5CE67653D1FD}"/>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2" name="テキスト ボックス 31">
              <a:extLst>
                <a:ext uri="{FF2B5EF4-FFF2-40B4-BE49-F238E27FC236}">
                  <a16:creationId xmlns:a16="http://schemas.microsoft.com/office/drawing/2014/main" id="{96A4C7A2-2A6F-4FCE-89BF-D0D54A07E5C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2a-6</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39" name="正方形/長方形 38">
            <a:extLst>
              <a:ext uri="{FF2B5EF4-FFF2-40B4-BE49-F238E27FC236}">
                <a16:creationId xmlns:a16="http://schemas.microsoft.com/office/drawing/2014/main" id="{6A88F816-9E34-4FF3-94EE-FEECC13C1B94}"/>
              </a:ext>
            </a:extLst>
          </p:cNvPr>
          <p:cNvSpPr/>
          <p:nvPr/>
        </p:nvSpPr>
        <p:spPr>
          <a:xfrm>
            <a:off x="287534" y="4307069"/>
            <a:ext cx="11730927" cy="1600438"/>
          </a:xfrm>
          <a:prstGeom prst="rect">
            <a:avLst/>
          </a:prstGeom>
          <a:solidFill>
            <a:schemeClr val="bg1">
              <a:lumMod val="95000"/>
            </a:schemeClr>
          </a:solidFill>
        </p:spPr>
        <p:txBody>
          <a:bodyPr wrap="square" rtlCol="0">
            <a:spAutoFit/>
          </a:bodyPr>
          <a:lstStyle/>
          <a:p>
            <a:r>
              <a:rPr lang="en-US" altLang="ja-JP" sz="1400" b="1" dirty="0"/>
              <a:t>2a-4)</a:t>
            </a:r>
            <a:r>
              <a:rPr lang="ja-JP" altLang="en-US" sz="1400" b="1" dirty="0"/>
              <a:t> サンプルを使用して電気的特性を確認するパラメータは</a:t>
            </a:r>
            <a:r>
              <a:rPr lang="en-US" altLang="ja-JP" sz="1400" b="1" dirty="0"/>
              <a:t>”Yes”</a:t>
            </a:r>
            <a:r>
              <a:rPr lang="ja-JP" altLang="en-US" sz="1400" b="1" dirty="0" err="1"/>
              <a:t>、</a:t>
            </a:r>
            <a:r>
              <a:rPr lang="ja-JP" altLang="en-US" sz="1400" b="1" dirty="0"/>
              <a:t>確認しないパラメータは</a:t>
            </a:r>
            <a:r>
              <a:rPr lang="en-US" altLang="ja-JP" sz="1400" b="1" dirty="0"/>
              <a:t>”No”</a:t>
            </a:r>
            <a:r>
              <a:rPr lang="ja-JP" altLang="en-US" sz="1400" b="1" dirty="0"/>
              <a:t>を選択する。</a:t>
            </a:r>
          </a:p>
          <a:p>
            <a:endParaRPr lang="en-US" altLang="ja-JP" sz="1400" b="1" dirty="0"/>
          </a:p>
          <a:p>
            <a:r>
              <a:rPr lang="en-US" altLang="ja-JP" sz="1400" b="1" dirty="0"/>
              <a:t>2a-5)</a:t>
            </a:r>
            <a:r>
              <a:rPr lang="ja-JP" altLang="en-US" sz="1400" b="1" dirty="0"/>
              <a:t> </a:t>
            </a:r>
            <a:r>
              <a:rPr lang="en-US" altLang="ja-JP" sz="1400" b="1" dirty="0"/>
              <a:t>2a-4</a:t>
            </a:r>
            <a:r>
              <a:rPr lang="ja-JP" altLang="en-US" sz="1400" b="1" dirty="0"/>
              <a:t>が</a:t>
            </a:r>
            <a:r>
              <a:rPr lang="en-US" altLang="ja-JP" sz="1400" b="1" dirty="0"/>
              <a:t>”Yes”</a:t>
            </a:r>
            <a:r>
              <a:rPr lang="ja-JP" altLang="en-US" sz="1400" b="1" dirty="0"/>
              <a:t>のパラメータについて、電気的特性の確認結果を</a:t>
            </a:r>
            <a:r>
              <a:rPr lang="en-US" altLang="ja-JP" sz="1400" b="1" dirty="0"/>
              <a:t>OK/NG</a:t>
            </a:r>
            <a:r>
              <a:rPr lang="ja-JP" altLang="en-US" sz="1400" b="1" dirty="0"/>
              <a:t>より選択する。</a:t>
            </a:r>
            <a:endParaRPr lang="en-US" altLang="ja-JP" sz="1400" b="1" dirty="0"/>
          </a:p>
          <a:p>
            <a:r>
              <a:rPr lang="ja-JP" altLang="en-US" sz="1400" b="1" dirty="0"/>
              <a:t>　　　確認結果のデータはエビデンス資料としてまとめ提出する。</a:t>
            </a:r>
            <a:endParaRPr lang="en-US" altLang="ja-JP" sz="1400" b="1" dirty="0"/>
          </a:p>
          <a:p>
            <a:r>
              <a:rPr lang="ja-JP" altLang="en-US" sz="1400" b="1" dirty="0"/>
              <a:t>　　</a:t>
            </a:r>
            <a:r>
              <a:rPr lang="en-US" altLang="ja-JP" sz="1400" b="1" dirty="0"/>
              <a:t>    </a:t>
            </a:r>
            <a:r>
              <a:rPr lang="ja-JP" altLang="en-US" sz="1400" b="1" dirty="0"/>
              <a:t>計画連絡時に、確認が未完了の場合は、完了予定日を報告すること。</a:t>
            </a:r>
            <a:endParaRPr lang="en-US" altLang="ja-JP" sz="1400" b="1" dirty="0"/>
          </a:p>
          <a:p>
            <a:r>
              <a:rPr lang="ja-JP" altLang="en-US" sz="1400" b="1" dirty="0"/>
              <a:t>　　</a:t>
            </a:r>
          </a:p>
          <a:p>
            <a:r>
              <a:rPr lang="en-US" altLang="ja-JP" sz="1400" b="1" dirty="0"/>
              <a:t>2a-6) 2a-2</a:t>
            </a:r>
            <a:r>
              <a:rPr lang="ja-JP" altLang="en-US" sz="1400" b="1" dirty="0"/>
              <a:t>～</a:t>
            </a:r>
            <a:r>
              <a:rPr lang="en-US" altLang="ja-JP" sz="1400" b="1" dirty="0"/>
              <a:t>4</a:t>
            </a:r>
            <a:r>
              <a:rPr lang="ja-JP" altLang="en-US" sz="1400" b="1" dirty="0"/>
              <a:t>で</a:t>
            </a:r>
            <a:r>
              <a:rPr lang="en-US" altLang="ja-JP" sz="1400" b="1" dirty="0"/>
              <a:t>”Yes”</a:t>
            </a:r>
            <a:r>
              <a:rPr lang="ja-JP" altLang="en-US" sz="1400" b="1" dirty="0"/>
              <a:t>を選択した場合は、注釈番号を追加し、補足説明を記入する。</a:t>
            </a:r>
          </a:p>
        </p:txBody>
      </p:sp>
    </p:spTree>
    <p:extLst>
      <p:ext uri="{BB962C8B-B14F-4D97-AF65-F5344CB8AC3E}">
        <p14:creationId xmlns:p14="http://schemas.microsoft.com/office/powerpoint/2010/main" val="315148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A13155D-E3F0-B57C-FE9B-C63E2178AE5D}"/>
              </a:ext>
            </a:extLst>
          </p:cNvPr>
          <p:cNvPicPr>
            <a:picLocks noChangeAspect="1"/>
          </p:cNvPicPr>
          <p:nvPr/>
        </p:nvPicPr>
        <p:blipFill>
          <a:blip r:embed="rId2"/>
          <a:stretch>
            <a:fillRect/>
          </a:stretch>
        </p:blipFill>
        <p:spPr>
          <a:xfrm>
            <a:off x="138876" y="1146158"/>
            <a:ext cx="7449753" cy="3900297"/>
          </a:xfrm>
          <a:prstGeom prst="rect">
            <a:avLst/>
          </a:prstGeom>
        </p:spPr>
      </p:pic>
      <p:sp>
        <p:nvSpPr>
          <p:cNvPr id="9" name="テキスト ボックス 8">
            <a:extLst>
              <a:ext uri="{FF2B5EF4-FFF2-40B4-BE49-F238E27FC236}">
                <a16:creationId xmlns:a16="http://schemas.microsoft.com/office/drawing/2014/main" id="{96A5A09E-C8DD-4C6E-B4FB-199D6049FFB4}"/>
              </a:ext>
            </a:extLst>
          </p:cNvPr>
          <p:cNvSpPr txBox="1"/>
          <p:nvPr/>
        </p:nvSpPr>
        <p:spPr>
          <a:xfrm>
            <a:off x="7634491" y="882888"/>
            <a:ext cx="4420940" cy="5262979"/>
          </a:xfrm>
          <a:prstGeom prst="rect">
            <a:avLst/>
          </a:prstGeom>
          <a:solidFill>
            <a:schemeClr val="bg1">
              <a:lumMod val="95000"/>
            </a:schemeClr>
          </a:solidFill>
        </p:spPr>
        <p:txBody>
          <a:bodyPr wrap="square" rtlCol="0">
            <a:spAutoFit/>
          </a:bodyPr>
          <a:lstStyle/>
          <a:p>
            <a:r>
              <a:rPr kumimoji="1" lang="en-US" altLang="ja-JP" sz="1400" b="1" dirty="0"/>
              <a:t>2b-</a:t>
            </a:r>
            <a:r>
              <a:rPr lang="en-US" altLang="ja-JP" sz="1400" b="1" dirty="0"/>
              <a:t>1</a:t>
            </a:r>
            <a:r>
              <a:rPr kumimoji="1" lang="ja-JP" altLang="en-US" sz="1400" b="1" dirty="0"/>
              <a:t>）</a:t>
            </a:r>
            <a:r>
              <a:rPr kumimoji="1" lang="en-US" altLang="ja-JP" sz="1400" b="1" dirty="0"/>
              <a:t>(</a:t>
            </a:r>
            <a:r>
              <a:rPr lang="en-US" altLang="ja-JP" sz="1400" b="1" dirty="0"/>
              <a:t>1-1)</a:t>
            </a:r>
            <a:r>
              <a:rPr lang="ja-JP" altLang="en-US" sz="1400" b="1" dirty="0"/>
              <a:t>で選択した技術要素をコピーする</a:t>
            </a:r>
            <a:endParaRPr lang="en-US" altLang="ja-JP" sz="1400" b="1" dirty="0"/>
          </a:p>
          <a:p>
            <a:endParaRPr kumimoji="1" lang="en-US" altLang="ja-JP" sz="1400" b="1" dirty="0"/>
          </a:p>
          <a:p>
            <a:r>
              <a:rPr lang="en-US" altLang="ja-JP" sz="1400" b="1" dirty="0"/>
              <a:t>2b-2</a:t>
            </a:r>
            <a:r>
              <a:rPr lang="ja-JP" altLang="en-US" sz="1400" b="1" dirty="0"/>
              <a:t>）拠点：製造拠点変更ありの場合は</a:t>
            </a:r>
            <a:r>
              <a:rPr lang="en-US" altLang="ja-JP" sz="1400" b="1" dirty="0"/>
              <a:t>”</a:t>
            </a:r>
            <a:r>
              <a:rPr lang="ja-JP" altLang="en-US" sz="1400" b="1" dirty="0"/>
              <a:t>〇</a:t>
            </a:r>
            <a:r>
              <a:rPr lang="en-US" altLang="ja-JP" sz="1400" b="1" dirty="0"/>
              <a:t>”</a:t>
            </a:r>
            <a:r>
              <a:rPr lang="ja-JP" altLang="en-US" sz="1400" b="1" dirty="0"/>
              <a:t>を記入</a:t>
            </a:r>
            <a:endParaRPr lang="en-US" altLang="ja-JP" sz="1400" b="1" dirty="0"/>
          </a:p>
          <a:p>
            <a:r>
              <a:rPr lang="ja-JP" altLang="en-US" sz="1400" b="1" dirty="0"/>
              <a:t>　　　 </a:t>
            </a:r>
            <a:r>
              <a:rPr lang="en-US" altLang="ja-JP" sz="1400" b="1" dirty="0"/>
              <a:t>4M1E</a:t>
            </a:r>
            <a:r>
              <a:rPr lang="ja-JP" altLang="en-US" sz="1400" b="1" dirty="0"/>
              <a:t>：</a:t>
            </a:r>
            <a:r>
              <a:rPr lang="en-US" altLang="ja-JP" sz="1400" b="1" dirty="0"/>
              <a:t>1.</a:t>
            </a:r>
            <a:r>
              <a:rPr lang="ja-JP" altLang="en-US" sz="1400" b="1" dirty="0"/>
              <a:t>の変更点で</a:t>
            </a:r>
            <a:r>
              <a:rPr lang="en-US" altLang="ja-JP" sz="1400" b="1" dirty="0"/>
              <a:t>1</a:t>
            </a:r>
            <a:r>
              <a:rPr lang="ja-JP" altLang="en-US" sz="1400" b="1" dirty="0"/>
              <a:t>つでも</a:t>
            </a:r>
            <a:r>
              <a:rPr lang="en-US" altLang="ja-JP" sz="1400" b="1" dirty="0"/>
              <a:t>”MC(</a:t>
            </a:r>
            <a:r>
              <a:rPr lang="ja-JP" altLang="en-US" sz="1400" b="1" dirty="0"/>
              <a:t>応用</a:t>
            </a:r>
            <a:r>
              <a:rPr lang="en-US" altLang="ja-JP" sz="1400" b="1" dirty="0"/>
              <a:t>)”</a:t>
            </a:r>
          </a:p>
          <a:p>
            <a:r>
              <a:rPr lang="ja-JP" altLang="en-US" sz="1400" b="1" dirty="0"/>
              <a:t>　　　</a:t>
            </a:r>
            <a:r>
              <a:rPr lang="en-US" altLang="ja-JP" sz="1400" b="1" dirty="0"/>
              <a:t> ”NT(</a:t>
            </a:r>
            <a:r>
              <a:rPr lang="ja-JP" altLang="en-US" sz="1400" b="1" dirty="0"/>
              <a:t>新技術</a:t>
            </a:r>
            <a:r>
              <a:rPr lang="en-US" altLang="ja-JP" sz="1400" b="1" dirty="0"/>
              <a:t>)”</a:t>
            </a:r>
            <a:r>
              <a:rPr lang="ja-JP" altLang="en-US" sz="1400" b="1" dirty="0"/>
              <a:t>ありの場合は</a:t>
            </a:r>
            <a:r>
              <a:rPr lang="en-US" altLang="ja-JP" sz="1400" b="1" dirty="0"/>
              <a:t>”</a:t>
            </a:r>
            <a:r>
              <a:rPr lang="ja-JP" altLang="en-US" sz="1400" b="1" dirty="0"/>
              <a:t>〇</a:t>
            </a:r>
            <a:r>
              <a:rPr lang="en-US" altLang="ja-JP" sz="1400" b="1" dirty="0"/>
              <a:t>”</a:t>
            </a:r>
            <a:r>
              <a:rPr lang="ja-JP" altLang="en-US" sz="1400" b="1" dirty="0"/>
              <a:t>を記入</a:t>
            </a:r>
            <a:endParaRPr lang="en-US" altLang="ja-JP" sz="1400" b="1" dirty="0"/>
          </a:p>
          <a:p>
            <a:r>
              <a:rPr lang="ja-JP" altLang="en-US" sz="1400" b="1" dirty="0"/>
              <a:t>　　　 </a:t>
            </a:r>
            <a:r>
              <a:rPr lang="en-US" altLang="ja-JP" sz="1400" b="1" dirty="0"/>
              <a:t>OR</a:t>
            </a:r>
            <a:r>
              <a:rPr lang="ja-JP" altLang="en-US" sz="1400" b="1" dirty="0"/>
              <a:t>： ２項目のうち１つでも</a:t>
            </a:r>
            <a:r>
              <a:rPr lang="en-US" altLang="ja-JP" sz="1400" b="1" dirty="0"/>
              <a:t>”</a:t>
            </a:r>
            <a:r>
              <a:rPr lang="ja-JP" altLang="en-US" sz="1400" b="1" dirty="0"/>
              <a:t>〇</a:t>
            </a:r>
            <a:r>
              <a:rPr lang="en-US" altLang="ja-JP" sz="1400" b="1" dirty="0"/>
              <a:t>”</a:t>
            </a:r>
            <a:r>
              <a:rPr lang="ja-JP" altLang="en-US" sz="1400" b="1" dirty="0"/>
              <a:t>があれば</a:t>
            </a:r>
            <a:endParaRPr lang="en-US" altLang="ja-JP" sz="1400" b="1" dirty="0"/>
          </a:p>
          <a:p>
            <a:r>
              <a:rPr lang="ja-JP" altLang="en-US" sz="1400" b="1" dirty="0"/>
              <a:t>　　　　　　</a:t>
            </a:r>
            <a:r>
              <a:rPr lang="en-US" altLang="ja-JP" sz="1400" b="1" dirty="0"/>
              <a:t>”</a:t>
            </a:r>
            <a:r>
              <a:rPr lang="ja-JP" altLang="en-US" sz="1400" b="1" dirty="0"/>
              <a:t>〇</a:t>
            </a:r>
            <a:r>
              <a:rPr lang="en-US" altLang="ja-JP" sz="1400" b="1" dirty="0"/>
              <a:t>”</a:t>
            </a:r>
            <a:r>
              <a:rPr lang="ja-JP" altLang="en-US" sz="1400" b="1" dirty="0"/>
              <a:t>を記入</a:t>
            </a:r>
            <a:endParaRPr lang="en-US" altLang="ja-JP" sz="1400" b="1" dirty="0"/>
          </a:p>
          <a:p>
            <a:r>
              <a:rPr lang="ja-JP" altLang="en-US" sz="1400" b="1" dirty="0"/>
              <a:t>　　　　　</a:t>
            </a:r>
            <a:endParaRPr lang="en-US" altLang="ja-JP" sz="1400" b="1" dirty="0"/>
          </a:p>
          <a:p>
            <a:r>
              <a:rPr lang="en-US" altLang="ja-JP" sz="1400" b="1" dirty="0"/>
              <a:t>2b-3</a:t>
            </a:r>
            <a:r>
              <a:rPr lang="ja-JP" altLang="en-US" sz="1400" b="1" dirty="0"/>
              <a:t>）１つの技術要素に対して組み合わせ影響要素</a:t>
            </a:r>
            <a:endParaRPr lang="en-US" altLang="ja-JP" sz="1400" b="1" dirty="0"/>
          </a:p>
          <a:p>
            <a:r>
              <a:rPr lang="ja-JP" altLang="en-US" sz="1400" b="1" dirty="0"/>
              <a:t>　　　 をすべて記入</a:t>
            </a:r>
            <a:endParaRPr lang="en-US" altLang="ja-JP" sz="1400" b="1" dirty="0"/>
          </a:p>
          <a:p>
            <a:endParaRPr kumimoji="1" lang="en-US" altLang="ja-JP" sz="1400" b="1" dirty="0"/>
          </a:p>
          <a:p>
            <a:r>
              <a:rPr lang="en-US" altLang="ja-JP" sz="1400" b="1" dirty="0"/>
              <a:t>2b-4</a:t>
            </a:r>
            <a:r>
              <a:rPr lang="ja-JP" altLang="en-US" sz="1400" b="1" dirty="0"/>
              <a:t>）個別要素としては実績あるが組合せとしての</a:t>
            </a:r>
            <a:endParaRPr lang="en-US" altLang="ja-JP" sz="1400" b="1" dirty="0"/>
          </a:p>
          <a:p>
            <a:r>
              <a:rPr lang="ja-JP" altLang="en-US" sz="1400" b="1" dirty="0"/>
              <a:t>　　　実績がない→応用などここまでの実績はある</a:t>
            </a:r>
            <a:endParaRPr lang="en-US" altLang="ja-JP" sz="1400" b="1" dirty="0"/>
          </a:p>
          <a:p>
            <a:r>
              <a:rPr lang="ja-JP" altLang="en-US" sz="1400" b="1" dirty="0"/>
              <a:t>　　　ことを書く</a:t>
            </a:r>
            <a:endParaRPr lang="en-US" altLang="ja-JP" sz="1400" b="1" dirty="0"/>
          </a:p>
          <a:p>
            <a:endParaRPr lang="en-US" altLang="ja-JP" sz="1400" b="1" dirty="0"/>
          </a:p>
          <a:p>
            <a:r>
              <a:rPr lang="en-US" altLang="ja-JP" sz="1400" b="1" dirty="0"/>
              <a:t>2b-5)</a:t>
            </a:r>
            <a:r>
              <a:rPr lang="ja-JP" altLang="en-US" sz="1400" b="1" dirty="0"/>
              <a:t> 懸念点を新規点調査シートからプルダウンで</a:t>
            </a:r>
            <a:endParaRPr lang="en-US" altLang="ja-JP" sz="1400" b="1" dirty="0"/>
          </a:p>
          <a:p>
            <a:r>
              <a:rPr lang="ja-JP" altLang="en-US" sz="1400" b="1" dirty="0"/>
              <a:t>　　　転記する。</a:t>
            </a:r>
            <a:endParaRPr lang="en-US" altLang="ja-JP" sz="1400" b="1" dirty="0"/>
          </a:p>
          <a:p>
            <a:endParaRPr kumimoji="1" lang="en-US" altLang="ja-JP" sz="1400" b="1" dirty="0"/>
          </a:p>
          <a:p>
            <a:r>
              <a:rPr lang="en-US" altLang="ja-JP" sz="1400" b="1" dirty="0"/>
              <a:t>2b-6</a:t>
            </a:r>
            <a:r>
              <a:rPr lang="ja-JP" altLang="en-US" sz="1400" b="1" dirty="0"/>
              <a:t>）故障メカニズムを記入</a:t>
            </a:r>
            <a:endParaRPr lang="en-US" altLang="ja-JP" sz="1400" b="1" dirty="0"/>
          </a:p>
          <a:p>
            <a:endParaRPr kumimoji="1" lang="en-US" altLang="ja-JP" sz="1400" b="1" dirty="0"/>
          </a:p>
          <a:p>
            <a:r>
              <a:rPr lang="en-US" altLang="ja-JP" sz="1400" b="1" dirty="0"/>
              <a:t>2b-7</a:t>
            </a:r>
            <a:r>
              <a:rPr lang="ja-JP" altLang="en-US" sz="1400" b="1" dirty="0"/>
              <a:t>）代表品評価の場合、選定条件を記入</a:t>
            </a:r>
            <a:endParaRPr lang="en-US" altLang="ja-JP" sz="1400" b="1" dirty="0"/>
          </a:p>
          <a:p>
            <a:endParaRPr kumimoji="1" lang="en-US" altLang="ja-JP" sz="1400" b="1" dirty="0"/>
          </a:p>
          <a:p>
            <a:r>
              <a:rPr kumimoji="1" lang="en-US" altLang="ja-JP" sz="1400" b="1" dirty="0"/>
              <a:t>2b-8</a:t>
            </a:r>
            <a:r>
              <a:rPr kumimoji="1" lang="ja-JP" altLang="en-US" sz="1400" b="1" dirty="0"/>
              <a:t>）代表品評価の場合、</a:t>
            </a:r>
            <a:r>
              <a:rPr lang="ja-JP" altLang="en-US" sz="1400" b="1" dirty="0"/>
              <a:t>代表型番を記入</a:t>
            </a:r>
          </a:p>
          <a:p>
            <a:endParaRPr lang="en-US" altLang="ja-JP" sz="1400" b="1" dirty="0"/>
          </a:p>
        </p:txBody>
      </p:sp>
      <p:sp>
        <p:nvSpPr>
          <p:cNvPr id="18" name="テキスト ボックス 17">
            <a:extLst>
              <a:ext uri="{FF2B5EF4-FFF2-40B4-BE49-F238E27FC236}">
                <a16:creationId xmlns:a16="http://schemas.microsoft.com/office/drawing/2014/main" id="{C1E16915-25B4-4005-834E-2390F4641F71}"/>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71929" y="123929"/>
            <a:ext cx="7686183"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dirty="0"/>
              <a:t>2b. </a:t>
            </a:r>
            <a:r>
              <a:rPr lang="ja-JP" altLang="en-US" dirty="0"/>
              <a:t>組み合わせ影響確認と半導体評価内容の選定　</a:t>
            </a:r>
            <a:r>
              <a:rPr lang="en-US" altLang="ja-JP" dirty="0"/>
              <a:t>(1/2)</a:t>
            </a:r>
            <a:endParaRPr lang="ja-JP" altLang="en-US" dirty="0"/>
          </a:p>
        </p:txBody>
      </p:sp>
      <p:grpSp>
        <p:nvGrpSpPr>
          <p:cNvPr id="45" name="グループ化 44"/>
          <p:cNvGrpSpPr/>
          <p:nvPr/>
        </p:nvGrpSpPr>
        <p:grpSpPr>
          <a:xfrm>
            <a:off x="6905138" y="2639986"/>
            <a:ext cx="711200" cy="307777"/>
            <a:chOff x="6553348" y="3652876"/>
            <a:chExt cx="711200" cy="307777"/>
          </a:xfrm>
        </p:grpSpPr>
        <p:sp>
          <p:nvSpPr>
            <p:cNvPr id="46" name="楕円 45">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7" name="テキスト ボックス 46">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2b-8</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8" name="グループ化 47"/>
          <p:cNvGrpSpPr/>
          <p:nvPr/>
        </p:nvGrpSpPr>
        <p:grpSpPr>
          <a:xfrm>
            <a:off x="5321679" y="2597265"/>
            <a:ext cx="711200" cy="307777"/>
            <a:chOff x="6553348" y="3652876"/>
            <a:chExt cx="711200" cy="307777"/>
          </a:xfrm>
        </p:grpSpPr>
        <p:sp>
          <p:nvSpPr>
            <p:cNvPr id="49" name="楕円 48">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0" name="テキスト ボックス 49">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2b-7</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1" name="グループ化 50"/>
          <p:cNvGrpSpPr/>
          <p:nvPr/>
        </p:nvGrpSpPr>
        <p:grpSpPr>
          <a:xfrm>
            <a:off x="2896447" y="2069529"/>
            <a:ext cx="711200" cy="307777"/>
            <a:chOff x="6553348" y="3652876"/>
            <a:chExt cx="711200" cy="307777"/>
          </a:xfrm>
        </p:grpSpPr>
        <p:sp>
          <p:nvSpPr>
            <p:cNvPr id="52" name="楕円 5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3" name="テキスト ボックス 5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4" name="グループ化 53"/>
          <p:cNvGrpSpPr/>
          <p:nvPr/>
        </p:nvGrpSpPr>
        <p:grpSpPr>
          <a:xfrm>
            <a:off x="1943103" y="2063708"/>
            <a:ext cx="711200" cy="307777"/>
            <a:chOff x="6553348" y="3652876"/>
            <a:chExt cx="711200" cy="307777"/>
          </a:xfrm>
        </p:grpSpPr>
        <p:sp>
          <p:nvSpPr>
            <p:cNvPr id="55" name="楕円 5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6" name="テキスト ボックス 5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2b-4</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1" name="グループ化 60"/>
          <p:cNvGrpSpPr/>
          <p:nvPr/>
        </p:nvGrpSpPr>
        <p:grpSpPr>
          <a:xfrm>
            <a:off x="1297639" y="2069530"/>
            <a:ext cx="711200" cy="307777"/>
            <a:chOff x="6553348" y="3652876"/>
            <a:chExt cx="711200" cy="307777"/>
          </a:xfrm>
        </p:grpSpPr>
        <p:sp>
          <p:nvSpPr>
            <p:cNvPr id="62" name="楕円 6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3" name="テキスト ボックス 6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4" name="グループ化 63"/>
          <p:cNvGrpSpPr/>
          <p:nvPr/>
        </p:nvGrpSpPr>
        <p:grpSpPr>
          <a:xfrm>
            <a:off x="752016" y="2069530"/>
            <a:ext cx="711200" cy="307777"/>
            <a:chOff x="6553348" y="3652876"/>
            <a:chExt cx="711200" cy="307777"/>
          </a:xfrm>
        </p:grpSpPr>
        <p:sp>
          <p:nvSpPr>
            <p:cNvPr id="65" name="楕円 6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6" name="テキスト ボックス 6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7" name="グループ化 66"/>
          <p:cNvGrpSpPr/>
          <p:nvPr/>
        </p:nvGrpSpPr>
        <p:grpSpPr>
          <a:xfrm>
            <a:off x="106552" y="2069530"/>
            <a:ext cx="711200" cy="307777"/>
            <a:chOff x="6553348" y="3652876"/>
            <a:chExt cx="711200" cy="307777"/>
          </a:xfrm>
        </p:grpSpPr>
        <p:sp>
          <p:nvSpPr>
            <p:cNvPr id="68" name="楕円 67">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9" name="テキスト ボックス 68">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 name="グループ化 2">
            <a:extLst>
              <a:ext uri="{FF2B5EF4-FFF2-40B4-BE49-F238E27FC236}">
                <a16:creationId xmlns:a16="http://schemas.microsoft.com/office/drawing/2014/main" id="{D6C04F6B-5F89-5643-68A3-1E0070BFC86C}"/>
              </a:ext>
            </a:extLst>
          </p:cNvPr>
          <p:cNvGrpSpPr/>
          <p:nvPr/>
        </p:nvGrpSpPr>
        <p:grpSpPr>
          <a:xfrm>
            <a:off x="3813066" y="2069529"/>
            <a:ext cx="711200" cy="307777"/>
            <a:chOff x="6553348" y="3652876"/>
            <a:chExt cx="711200" cy="307777"/>
          </a:xfrm>
        </p:grpSpPr>
        <p:sp>
          <p:nvSpPr>
            <p:cNvPr id="5" name="楕円 4">
              <a:extLst>
                <a:ext uri="{FF2B5EF4-FFF2-40B4-BE49-F238E27FC236}">
                  <a16:creationId xmlns:a16="http://schemas.microsoft.com/office/drawing/2014/main" id="{4691DA0D-7532-76B7-4EBA-E7DFAD3EE614}"/>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 name="テキスト ボックス 5">
              <a:extLst>
                <a:ext uri="{FF2B5EF4-FFF2-40B4-BE49-F238E27FC236}">
                  <a16:creationId xmlns:a16="http://schemas.microsoft.com/office/drawing/2014/main" id="{5012E4EE-3A7F-698B-DB99-4B1EBC81B06F}"/>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2b-6</a:t>
              </a:r>
              <a:endParaRPr lang="ja-JP" altLang="en-US" sz="1400" dirty="0">
                <a:solidFill>
                  <a:srgbClr val="FF000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239731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C03EFC56-E1D5-42DD-BD1D-9685204C759A}"/>
              </a:ext>
            </a:extLst>
          </p:cNvPr>
          <p:cNvSpPr txBox="1"/>
          <p:nvPr/>
        </p:nvSpPr>
        <p:spPr>
          <a:xfrm>
            <a:off x="6937966" y="831714"/>
            <a:ext cx="4913525" cy="5847755"/>
          </a:xfrm>
          <a:prstGeom prst="rect">
            <a:avLst/>
          </a:prstGeom>
          <a:solidFill>
            <a:schemeClr val="bg1">
              <a:lumMod val="95000"/>
            </a:schemeClr>
          </a:solidFill>
        </p:spPr>
        <p:txBody>
          <a:bodyPr wrap="none" rtlCol="0">
            <a:spAutoFit/>
          </a:bodyPr>
          <a:lstStyle/>
          <a:p>
            <a:r>
              <a:rPr kumimoji="1" lang="en-US" altLang="ja-JP" sz="1400" b="1" dirty="0"/>
              <a:t>2b-9</a:t>
            </a:r>
            <a:r>
              <a:rPr kumimoji="1" lang="ja-JP" altLang="en-US" sz="1400" b="1" dirty="0"/>
              <a:t>）故障メカニズムに対して試験項目毎に</a:t>
            </a:r>
            <a:endParaRPr kumimoji="1" lang="en-US" altLang="ja-JP" sz="1400" b="1" dirty="0"/>
          </a:p>
          <a:p>
            <a:r>
              <a:rPr lang="ja-JP" altLang="en-US" sz="1400" b="1" dirty="0"/>
              <a:t>　　　  </a:t>
            </a:r>
            <a:r>
              <a:rPr lang="en-US" altLang="ja-JP" sz="1400" b="1" dirty="0"/>
              <a:t>“</a:t>
            </a:r>
            <a:r>
              <a:rPr kumimoji="1" lang="ja-JP" altLang="en-US" sz="1400" b="1" dirty="0"/>
              <a:t>〇</a:t>
            </a:r>
            <a:r>
              <a:rPr kumimoji="1" lang="en-US" altLang="ja-JP" sz="1400" b="1" dirty="0"/>
              <a:t>”</a:t>
            </a:r>
            <a:r>
              <a:rPr lang="ja-JP" altLang="en-US" sz="1400" b="1" dirty="0"/>
              <a:t>、</a:t>
            </a:r>
            <a:r>
              <a:rPr kumimoji="1" lang="en-US" altLang="ja-JP" sz="1400" b="1" dirty="0"/>
              <a:t>”</a:t>
            </a:r>
            <a:r>
              <a:rPr kumimoji="1" lang="ja-JP" altLang="en-US" sz="1400" b="1" dirty="0"/>
              <a:t>◎</a:t>
            </a:r>
            <a:r>
              <a:rPr kumimoji="1" lang="en-US" altLang="ja-JP" sz="1400" b="1" dirty="0"/>
              <a:t>”</a:t>
            </a:r>
            <a:r>
              <a:rPr kumimoji="1" lang="ja-JP" altLang="en-US" sz="1400" b="1" dirty="0"/>
              <a:t>、“－”で記入</a:t>
            </a:r>
            <a:endParaRPr kumimoji="1" lang="en-US" altLang="ja-JP" sz="1400" b="1" dirty="0"/>
          </a:p>
          <a:p>
            <a:r>
              <a:rPr lang="ja-JP" altLang="en-US" sz="1400" b="1" dirty="0"/>
              <a:t>　　　  凡例説明</a:t>
            </a:r>
            <a:endParaRPr kumimoji="1" lang="en-US" altLang="ja-JP" sz="1400" b="1" dirty="0"/>
          </a:p>
          <a:p>
            <a:r>
              <a:rPr lang="ja-JP" altLang="en-US" sz="1400" b="1" dirty="0"/>
              <a:t>　　　  　</a:t>
            </a:r>
            <a:r>
              <a:rPr lang="en-US" altLang="ja-JP" sz="1400" b="1" dirty="0"/>
              <a:t>“</a:t>
            </a:r>
            <a:r>
              <a:rPr lang="ja-JP" altLang="en-US" sz="1400" b="1" dirty="0"/>
              <a:t>〇</a:t>
            </a:r>
            <a:r>
              <a:rPr lang="en-US" altLang="ja-JP" sz="1400" b="1" dirty="0"/>
              <a:t>”</a:t>
            </a:r>
            <a:r>
              <a:rPr lang="ja-JP" altLang="en-US" sz="1400" b="1" dirty="0"/>
              <a:t>：試験実施</a:t>
            </a:r>
            <a:endParaRPr lang="en-US" altLang="ja-JP" sz="1400" b="1" dirty="0"/>
          </a:p>
          <a:p>
            <a:r>
              <a:rPr lang="ja-JP" altLang="en-US" sz="1400" b="1" dirty="0"/>
              <a:t>　　　 　 </a:t>
            </a:r>
            <a:r>
              <a:rPr lang="en-US" altLang="ja-JP" sz="1400" b="1" dirty="0"/>
              <a:t>“</a:t>
            </a:r>
            <a:r>
              <a:rPr lang="ja-JP" altLang="en-US" sz="1400" b="1" dirty="0"/>
              <a:t>◎</a:t>
            </a:r>
            <a:r>
              <a:rPr lang="en-US" altLang="ja-JP" sz="1400" b="1" dirty="0"/>
              <a:t>”</a:t>
            </a:r>
            <a:r>
              <a:rPr lang="ja-JP" altLang="en-US" sz="1400" b="1" dirty="0"/>
              <a:t>：クリティカル項目</a:t>
            </a:r>
            <a:endParaRPr lang="en-US" altLang="ja-JP" sz="1400" b="1" dirty="0"/>
          </a:p>
          <a:p>
            <a:r>
              <a:rPr kumimoji="1" lang="ja-JP" altLang="en-US" sz="1400" b="1" dirty="0"/>
              <a:t>　　　　  </a:t>
            </a:r>
            <a:r>
              <a:rPr lang="en-US" altLang="ja-JP" sz="1400" b="1" dirty="0"/>
              <a:t>“</a:t>
            </a:r>
            <a:r>
              <a:rPr lang="ja-JP" altLang="en-US" sz="1400" b="1" dirty="0"/>
              <a:t>－</a:t>
            </a:r>
            <a:r>
              <a:rPr lang="en-US" altLang="ja-JP" sz="1400" b="1" dirty="0"/>
              <a:t>”</a:t>
            </a:r>
            <a:r>
              <a:rPr lang="ja-JP" altLang="en-US" sz="1400" b="1" dirty="0"/>
              <a:t>：試験不要</a:t>
            </a:r>
            <a:endParaRPr kumimoji="1" lang="en-US" altLang="ja-JP" sz="1400" b="1" dirty="0"/>
          </a:p>
          <a:p>
            <a:endParaRPr lang="en-US" altLang="ja-JP" sz="1400" b="1" dirty="0"/>
          </a:p>
          <a:p>
            <a:r>
              <a:rPr lang="en-US" altLang="ja-JP" sz="1400" b="1" dirty="0"/>
              <a:t>2b-10</a:t>
            </a:r>
            <a:r>
              <a:rPr lang="ja-JP" altLang="en-US" sz="1400" b="1" dirty="0"/>
              <a:t>）</a:t>
            </a:r>
            <a:r>
              <a:rPr lang="en-US" altLang="ja-JP" sz="1400" b="1" dirty="0"/>
              <a:t>ZVEI</a:t>
            </a:r>
            <a:r>
              <a:rPr lang="ja-JP" altLang="en-US" sz="1400" b="1" dirty="0"/>
              <a:t>の</a:t>
            </a:r>
            <a:r>
              <a:rPr lang="en-US" altLang="ja-JP" sz="1400" b="1" dirty="0" err="1"/>
              <a:t>DeQuMa</a:t>
            </a:r>
            <a:r>
              <a:rPr lang="ja-JP" altLang="en-US" sz="1400" b="1" dirty="0"/>
              <a:t>を参照し、参照したファイル名、</a:t>
            </a:r>
            <a:endParaRPr lang="en-US" altLang="ja-JP" sz="1400" b="1" dirty="0"/>
          </a:p>
          <a:p>
            <a:r>
              <a:rPr lang="ja-JP" altLang="en-US" sz="1400" b="1" dirty="0"/>
              <a:t>　　　該当の</a:t>
            </a:r>
            <a:r>
              <a:rPr lang="en-US" altLang="ja-JP" sz="1400" b="1" dirty="0"/>
              <a:t>”Type of Change”</a:t>
            </a:r>
            <a:r>
              <a:rPr lang="ja-JP" altLang="en-US" sz="1400" b="1" dirty="0"/>
              <a:t>と</a:t>
            </a:r>
            <a:r>
              <a:rPr lang="en-US" altLang="ja-JP" sz="1400" b="1" dirty="0"/>
              <a:t>”ID”</a:t>
            </a:r>
            <a:r>
              <a:rPr lang="ja-JP" altLang="en-US" sz="1400" b="1" dirty="0"/>
              <a:t>を記入する</a:t>
            </a:r>
            <a:endParaRPr lang="en-US" altLang="ja-JP" sz="1400" b="1" dirty="0"/>
          </a:p>
          <a:p>
            <a:r>
              <a:rPr lang="ja-JP" altLang="en-US" sz="1400" b="1" dirty="0"/>
              <a:t>　　（</a:t>
            </a:r>
            <a:r>
              <a:rPr lang="en-US" altLang="ja-JP" sz="1400" b="1" dirty="0" err="1"/>
              <a:t>DeQuMa</a:t>
            </a:r>
            <a:r>
              <a:rPr lang="ja-JP" altLang="en-US" sz="1400" b="1" dirty="0"/>
              <a:t>よりコピー）</a:t>
            </a:r>
            <a:endParaRPr lang="en-US" altLang="ja-JP" sz="1400" b="1" dirty="0"/>
          </a:p>
          <a:p>
            <a:r>
              <a:rPr lang="en-US" altLang="ja-JP" sz="1200" b="1" dirty="0"/>
              <a:t>           (*</a:t>
            </a:r>
            <a:r>
              <a:rPr lang="en-US" altLang="ja-JP" sz="1200" b="1" dirty="0" err="1"/>
              <a:t>DeQuMa</a:t>
            </a:r>
            <a:r>
              <a:rPr lang="ja-JP" altLang="en-US" sz="1200" b="1" dirty="0"/>
              <a:t>シート及びチュートリアルは、</a:t>
            </a:r>
            <a:endParaRPr lang="en-US" altLang="ja-JP" sz="1200" b="1" dirty="0"/>
          </a:p>
          <a:p>
            <a:r>
              <a:rPr lang="ja-JP" altLang="en-US" sz="1200" b="1" dirty="0"/>
              <a:t>　　　　</a:t>
            </a:r>
            <a:r>
              <a:rPr lang="en-US" altLang="ja-JP" sz="1200" b="1" dirty="0"/>
              <a:t>ZVEI</a:t>
            </a:r>
            <a:r>
              <a:rPr lang="ja-JP" altLang="en-US" sz="1200" b="1" dirty="0"/>
              <a:t>のホームページよりダウンロード可能）</a:t>
            </a:r>
            <a:r>
              <a:rPr lang="en-US" altLang="ja-JP" sz="1200" b="1" dirty="0"/>
              <a:t>   </a:t>
            </a:r>
          </a:p>
          <a:p>
            <a:endParaRPr lang="en-US" altLang="ja-JP" sz="1400" b="1" dirty="0"/>
          </a:p>
          <a:p>
            <a:r>
              <a:rPr lang="en-US" altLang="ja-JP" sz="1400" b="1" dirty="0"/>
              <a:t>2b-11</a:t>
            </a:r>
            <a:r>
              <a:rPr lang="ja-JP" altLang="en-US" sz="1400" b="1" dirty="0"/>
              <a:t>）</a:t>
            </a:r>
            <a:r>
              <a:rPr lang="en-US" altLang="ja-JP" sz="1400" b="1" dirty="0"/>
              <a:t>2b-10)</a:t>
            </a:r>
            <a:r>
              <a:rPr lang="ja-JP" altLang="en-US" sz="1400" b="1" dirty="0"/>
              <a:t>で選択した</a:t>
            </a:r>
            <a:r>
              <a:rPr lang="en-US" altLang="ja-JP" sz="1400" b="1" dirty="0"/>
              <a:t>ID</a:t>
            </a:r>
            <a:r>
              <a:rPr lang="ja-JP" altLang="en-US" sz="1400" b="1" dirty="0"/>
              <a:t>で選択される評価項目を</a:t>
            </a:r>
            <a:endParaRPr lang="en-US" altLang="ja-JP" sz="1400" b="1" dirty="0"/>
          </a:p>
          <a:p>
            <a:r>
              <a:rPr lang="ja-JP" altLang="en-US" sz="1400" b="1" dirty="0"/>
              <a:t>　　　　</a:t>
            </a:r>
            <a:r>
              <a:rPr lang="en-US" altLang="ja-JP" sz="1400" b="1" dirty="0"/>
              <a:t>ZVEI </a:t>
            </a:r>
            <a:r>
              <a:rPr lang="en-US" altLang="ja-JP" sz="1400" b="1" dirty="0" err="1"/>
              <a:t>DeQuMa</a:t>
            </a:r>
            <a:r>
              <a:rPr lang="ja-JP" altLang="en-US" sz="1400" b="1" dirty="0"/>
              <a:t>シートからコピーする</a:t>
            </a:r>
            <a:endParaRPr lang="en-US" altLang="ja-JP" sz="1400" b="1" dirty="0"/>
          </a:p>
          <a:p>
            <a:endParaRPr lang="en-US" altLang="ja-JP" sz="1400" b="1" dirty="0"/>
          </a:p>
          <a:p>
            <a:r>
              <a:rPr lang="en-US" altLang="ja-JP" sz="1400" b="1" dirty="0"/>
              <a:t>2b-12</a:t>
            </a:r>
            <a:r>
              <a:rPr lang="ja-JP" altLang="en-US" sz="1400" b="1" dirty="0"/>
              <a:t>）</a:t>
            </a:r>
            <a:r>
              <a:rPr lang="en-US" altLang="ja-JP" sz="1400" b="1" dirty="0"/>
              <a:t> 2b-9)</a:t>
            </a:r>
            <a:r>
              <a:rPr lang="ja-JP" altLang="en-US" sz="1400" b="1" dirty="0"/>
              <a:t>及び（</a:t>
            </a:r>
            <a:r>
              <a:rPr lang="en-US" altLang="ja-JP" sz="1400" b="1" dirty="0"/>
              <a:t>2b-11)</a:t>
            </a:r>
            <a:r>
              <a:rPr lang="ja-JP" altLang="en-US" sz="1400" b="1" dirty="0"/>
              <a:t>に試験実施検討結果を記入</a:t>
            </a:r>
            <a:endParaRPr lang="en-US" altLang="ja-JP" sz="1400" b="1" dirty="0"/>
          </a:p>
          <a:p>
            <a:r>
              <a:rPr lang="ja-JP" altLang="en-US" sz="1400" b="1" dirty="0"/>
              <a:t>　　　　</a:t>
            </a:r>
            <a:r>
              <a:rPr lang="en-US" altLang="ja-JP" sz="1400" b="1" dirty="0"/>
              <a:t>”</a:t>
            </a:r>
            <a:r>
              <a:rPr lang="ja-JP" altLang="en-US" sz="1400" b="1" dirty="0"/>
              <a:t>◎</a:t>
            </a:r>
            <a:r>
              <a:rPr lang="en-US" altLang="ja-JP" sz="1400" b="1" dirty="0"/>
              <a:t>”</a:t>
            </a:r>
            <a:r>
              <a:rPr lang="ja-JP" altLang="en-US" sz="1400" b="1" dirty="0"/>
              <a:t>：重点確認項目　　　</a:t>
            </a:r>
            <a:endParaRPr lang="en-US" altLang="ja-JP" sz="1400" b="1" dirty="0"/>
          </a:p>
          <a:p>
            <a:r>
              <a:rPr lang="ja-JP" altLang="en-US" sz="1400" b="1" dirty="0"/>
              <a:t>　　　　</a:t>
            </a:r>
            <a:r>
              <a:rPr lang="en-US" altLang="ja-JP" sz="1400" b="1" dirty="0"/>
              <a:t>”</a:t>
            </a:r>
            <a:r>
              <a:rPr lang="ja-JP" altLang="en-US" sz="1400" b="1" dirty="0"/>
              <a:t>〇</a:t>
            </a:r>
            <a:r>
              <a:rPr lang="en-US" altLang="ja-JP" sz="1400" b="1" dirty="0"/>
              <a:t>”</a:t>
            </a:r>
            <a:r>
              <a:rPr lang="ja-JP" altLang="en-US" sz="1400" b="1" dirty="0"/>
              <a:t>：試験実施結果</a:t>
            </a:r>
            <a:endParaRPr lang="en-US" altLang="ja-JP" sz="1400" b="1" dirty="0"/>
          </a:p>
          <a:p>
            <a:r>
              <a:rPr lang="ja-JP" altLang="en-US" sz="1400" b="1" dirty="0"/>
              <a:t>　　　　</a:t>
            </a:r>
            <a:r>
              <a:rPr lang="en-US" altLang="ja-JP" sz="1400" b="1" dirty="0"/>
              <a:t>“</a:t>
            </a:r>
            <a:r>
              <a:rPr lang="ja-JP" altLang="en-US" sz="1400" b="1" dirty="0"/>
              <a:t>－</a:t>
            </a:r>
            <a:r>
              <a:rPr lang="en-US" altLang="ja-JP" sz="1400" b="1" dirty="0"/>
              <a:t>”</a:t>
            </a:r>
            <a:r>
              <a:rPr lang="ja-JP" altLang="en-US" sz="1400" b="1" dirty="0"/>
              <a:t>：試験不要</a:t>
            </a:r>
            <a:endParaRPr lang="en-US" altLang="ja-JP" sz="1400" b="1" dirty="0"/>
          </a:p>
          <a:p>
            <a:r>
              <a:rPr lang="ja-JP" altLang="en-US" sz="1400" b="1" dirty="0"/>
              <a:t>　　　   補足説明が必要な場合は注釈番号を記入</a:t>
            </a:r>
            <a:endParaRPr lang="en-US" altLang="ja-JP" sz="1400" b="1" dirty="0"/>
          </a:p>
          <a:p>
            <a:endParaRPr lang="en-US" altLang="ja-JP" sz="1400" b="1" dirty="0"/>
          </a:p>
          <a:p>
            <a:r>
              <a:rPr lang="en-US" altLang="ja-JP" sz="1400" b="1" dirty="0"/>
              <a:t>2b-13</a:t>
            </a:r>
            <a:r>
              <a:rPr lang="ja-JP" altLang="en-US" sz="1400" b="1" dirty="0"/>
              <a:t>）信頼性評価が完了している場合は</a:t>
            </a:r>
            <a:endParaRPr lang="en-US" altLang="ja-JP" sz="1400" b="1" dirty="0"/>
          </a:p>
          <a:p>
            <a:r>
              <a:rPr lang="ja-JP" altLang="en-US" sz="1400" b="1" dirty="0"/>
              <a:t>　　　　エビデンス資料としてまとめ提出する。</a:t>
            </a:r>
            <a:endParaRPr lang="en-US" altLang="ja-JP" sz="1400" b="1" dirty="0"/>
          </a:p>
          <a:p>
            <a:r>
              <a:rPr lang="ja-JP" altLang="en-US" sz="1400" b="1" dirty="0"/>
              <a:t>　　　　信頼性評価が未完了の場合は完了予定日を記載</a:t>
            </a:r>
            <a:endParaRPr lang="en-US" altLang="ja-JP" sz="1400" b="1" dirty="0"/>
          </a:p>
          <a:p>
            <a:endParaRPr lang="en-US" altLang="ja-JP" sz="1400" b="1" dirty="0"/>
          </a:p>
          <a:p>
            <a:r>
              <a:rPr lang="en-US" altLang="ja-JP" sz="1400" b="1" dirty="0"/>
              <a:t>2b-14</a:t>
            </a:r>
            <a:r>
              <a:rPr lang="ja-JP" altLang="en-US" sz="1400" b="1" dirty="0"/>
              <a:t>）</a:t>
            </a:r>
            <a:r>
              <a:rPr lang="en-US" altLang="ja-JP" sz="1400" b="1" dirty="0"/>
              <a:t> 2b_12)</a:t>
            </a:r>
            <a:r>
              <a:rPr lang="ja-JP" altLang="en-US" sz="1400" b="1" dirty="0"/>
              <a:t>の注釈番号の補足説明を記入</a:t>
            </a:r>
            <a:endParaRPr lang="en-US" altLang="ja-JP" sz="1400" b="1" dirty="0"/>
          </a:p>
        </p:txBody>
      </p:sp>
      <p:sp>
        <p:nvSpPr>
          <p:cNvPr id="32" name="テキスト ボックス 31">
            <a:extLst>
              <a:ext uri="{FF2B5EF4-FFF2-40B4-BE49-F238E27FC236}">
                <a16:creationId xmlns:a16="http://schemas.microsoft.com/office/drawing/2014/main" id="{9FA07D50-9D2C-4A4B-9F0C-28E70A2795DF}"/>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30" name="テキスト ボックス 29"/>
          <p:cNvSpPr txBox="1"/>
          <p:nvPr/>
        </p:nvSpPr>
        <p:spPr>
          <a:xfrm>
            <a:off x="71930" y="123929"/>
            <a:ext cx="7314708"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dirty="0"/>
              <a:t>2b. </a:t>
            </a:r>
            <a:r>
              <a:rPr lang="ja-JP" altLang="en-US" dirty="0"/>
              <a:t>組み合わせ影響確認と半導体評価内容の選定　</a:t>
            </a:r>
            <a:r>
              <a:rPr lang="en-US" altLang="ja-JP" dirty="0"/>
              <a:t>(2/2)</a:t>
            </a:r>
            <a:endParaRPr lang="ja-JP" altLang="en-US" dirty="0"/>
          </a:p>
        </p:txBody>
      </p:sp>
      <p:sp>
        <p:nvSpPr>
          <p:cNvPr id="54" name="テキスト ボックス 53">
            <a:extLst>
              <a:ext uri="{FF2B5EF4-FFF2-40B4-BE49-F238E27FC236}">
                <a16:creationId xmlns:a16="http://schemas.microsoft.com/office/drawing/2014/main" id="{C03EFC56-E1D5-42DD-BD1D-9685204C759A}"/>
              </a:ext>
            </a:extLst>
          </p:cNvPr>
          <p:cNvSpPr txBox="1"/>
          <p:nvPr/>
        </p:nvSpPr>
        <p:spPr>
          <a:xfrm>
            <a:off x="145218" y="5833173"/>
            <a:ext cx="6755767" cy="954107"/>
          </a:xfrm>
          <a:prstGeom prst="rect">
            <a:avLst/>
          </a:prstGeom>
          <a:solidFill>
            <a:schemeClr val="bg1">
              <a:lumMod val="95000"/>
            </a:schemeClr>
          </a:solidFill>
        </p:spPr>
        <p:txBody>
          <a:bodyPr wrap="square" rtlCol="0">
            <a:spAutoFit/>
          </a:bodyPr>
          <a:lstStyle/>
          <a:p>
            <a:r>
              <a:rPr lang="en-US" altLang="ja-JP" sz="1400" b="1" dirty="0"/>
              <a:t>※</a:t>
            </a:r>
            <a:r>
              <a:rPr lang="ja-JP" altLang="en-US" sz="1400" b="1" dirty="0"/>
              <a:t>重点確認</a:t>
            </a:r>
            <a:r>
              <a:rPr lang="ja-JP" altLang="ja-JP" sz="1400" b="1" dirty="0"/>
              <a:t>対象となった項目に対しては，</a:t>
            </a:r>
            <a:r>
              <a:rPr lang="en-US" altLang="ja-JP" sz="1400" b="1" dirty="0"/>
              <a:t>ZVEI </a:t>
            </a:r>
            <a:r>
              <a:rPr lang="en-US" altLang="ja-JP" sz="1400" b="1" dirty="0" err="1"/>
              <a:t>DeQuMa</a:t>
            </a:r>
            <a:r>
              <a:rPr lang="ja-JP" altLang="ja-JP" sz="1400" b="1" dirty="0"/>
              <a:t>指定の試験手法，</a:t>
            </a:r>
            <a:endParaRPr lang="en-US" altLang="ja-JP" sz="1400" b="1" dirty="0"/>
          </a:p>
          <a:p>
            <a:r>
              <a:rPr lang="ja-JP" altLang="en-US" sz="1400" b="1" dirty="0"/>
              <a:t>　</a:t>
            </a:r>
            <a:r>
              <a:rPr lang="ja-JP" altLang="ja-JP" sz="1400" b="1" dirty="0"/>
              <a:t>又は</a:t>
            </a:r>
            <a:r>
              <a:rPr lang="en-US" altLang="ja-JP" sz="1400" b="1" dirty="0"/>
              <a:t>JEITA EDR-4716</a:t>
            </a:r>
            <a:r>
              <a:rPr lang="ja-JP" altLang="ja-JP" sz="1400" b="1" dirty="0"/>
              <a:t>指定の兆候精査を実施する。</a:t>
            </a:r>
            <a:endParaRPr lang="en-US" altLang="ja-JP" sz="1400" b="1" dirty="0"/>
          </a:p>
          <a:p>
            <a:r>
              <a:rPr lang="ja-JP" altLang="en-US" sz="1400" b="1" dirty="0"/>
              <a:t>　</a:t>
            </a:r>
            <a:r>
              <a:rPr lang="ja-JP" altLang="ja-JP" sz="1400" b="1" dirty="0"/>
              <a:t>◎（クリティカル項目</a:t>
            </a:r>
            <a:r>
              <a:rPr lang="en-US" altLang="ja-JP" sz="1400" b="1" dirty="0"/>
              <a:t>)</a:t>
            </a:r>
            <a:r>
              <a:rPr lang="ja-JP" altLang="ja-JP" sz="1400" b="1" dirty="0"/>
              <a:t>については，半導体メーカのエキスパートによる</a:t>
            </a:r>
            <a:endParaRPr lang="en-US" altLang="ja-JP" sz="1400" b="1" dirty="0"/>
          </a:p>
          <a:p>
            <a:r>
              <a:rPr lang="ja-JP" altLang="en-US" sz="1400" b="1" dirty="0"/>
              <a:t>　</a:t>
            </a:r>
            <a:r>
              <a:rPr lang="ja-JP" altLang="ja-JP" sz="1400" b="1" dirty="0"/>
              <a:t>確認結果と</a:t>
            </a:r>
            <a:r>
              <a:rPr lang="en-US" altLang="ja-JP" sz="1400" b="1" dirty="0"/>
              <a:t>ECU</a:t>
            </a:r>
            <a:r>
              <a:rPr lang="ja-JP" altLang="ja-JP" sz="1400" b="1" dirty="0"/>
              <a:t>メーカの合意があれば，兆候精査による判定が可能。　</a:t>
            </a:r>
            <a:endParaRPr lang="en-US" altLang="ja-JP" sz="1400" b="1" dirty="0"/>
          </a:p>
        </p:txBody>
      </p:sp>
      <p:pic>
        <p:nvPicPr>
          <p:cNvPr id="3" name="図 2">
            <a:extLst>
              <a:ext uri="{FF2B5EF4-FFF2-40B4-BE49-F238E27FC236}">
                <a16:creationId xmlns:a16="http://schemas.microsoft.com/office/drawing/2014/main" id="{042E2103-EBCB-D5E4-A2A5-DD30AC0EBFF5}"/>
              </a:ext>
            </a:extLst>
          </p:cNvPr>
          <p:cNvPicPr>
            <a:picLocks noChangeAspect="1"/>
          </p:cNvPicPr>
          <p:nvPr/>
        </p:nvPicPr>
        <p:blipFill>
          <a:blip r:embed="rId2"/>
          <a:stretch>
            <a:fillRect/>
          </a:stretch>
        </p:blipFill>
        <p:spPr>
          <a:xfrm>
            <a:off x="90411" y="560889"/>
            <a:ext cx="6806992" cy="5197414"/>
          </a:xfrm>
          <a:prstGeom prst="rect">
            <a:avLst/>
          </a:prstGeom>
        </p:spPr>
      </p:pic>
      <p:cxnSp>
        <p:nvCxnSpPr>
          <p:cNvPr id="6" name="直線矢印コネクタ 5">
            <a:extLst>
              <a:ext uri="{FF2B5EF4-FFF2-40B4-BE49-F238E27FC236}">
                <a16:creationId xmlns:a16="http://schemas.microsoft.com/office/drawing/2014/main" id="{5B7EFDAB-A156-DCC2-BB3B-917E371D0CFB}"/>
              </a:ext>
            </a:extLst>
          </p:cNvPr>
          <p:cNvCxnSpPr>
            <a:cxnSpLocks/>
          </p:cNvCxnSpPr>
          <p:nvPr/>
        </p:nvCxnSpPr>
        <p:spPr>
          <a:xfrm flipH="1">
            <a:off x="2538270" y="3905549"/>
            <a:ext cx="20016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FD98797-2A2A-B690-004F-D121720A4784}"/>
              </a:ext>
            </a:extLst>
          </p:cNvPr>
          <p:cNvSpPr/>
          <p:nvPr/>
        </p:nvSpPr>
        <p:spPr>
          <a:xfrm>
            <a:off x="2517303" y="4406359"/>
            <a:ext cx="2750022" cy="13319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5E104B5E-22E7-64E1-838B-62C3264972C2}"/>
              </a:ext>
            </a:extLst>
          </p:cNvPr>
          <p:cNvCxnSpPr>
            <a:cxnSpLocks/>
          </p:cNvCxnSpPr>
          <p:nvPr/>
        </p:nvCxnSpPr>
        <p:spPr>
          <a:xfrm flipV="1">
            <a:off x="2174750" y="5334834"/>
            <a:ext cx="282575" cy="9146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F1E4455E-18EC-0817-FEDD-FC60B63F2762}"/>
              </a:ext>
            </a:extLst>
          </p:cNvPr>
          <p:cNvSpPr/>
          <p:nvPr/>
        </p:nvSpPr>
        <p:spPr>
          <a:xfrm>
            <a:off x="1897897" y="3470006"/>
            <a:ext cx="4999506" cy="1778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AA45752B-5B26-3ECA-75D6-C2E8548D481F}"/>
              </a:ext>
            </a:extLst>
          </p:cNvPr>
          <p:cNvSpPr/>
          <p:nvPr/>
        </p:nvSpPr>
        <p:spPr>
          <a:xfrm>
            <a:off x="2495689" y="2944515"/>
            <a:ext cx="4401714" cy="5204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7E90BFE1-F2CD-7638-5C1C-967ABAC0545F}"/>
              </a:ext>
            </a:extLst>
          </p:cNvPr>
          <p:cNvSpPr/>
          <p:nvPr/>
        </p:nvSpPr>
        <p:spPr>
          <a:xfrm>
            <a:off x="2495690" y="1954996"/>
            <a:ext cx="4401714" cy="86225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CA78FBB7-0DB4-D940-19E7-CA8CBD425F5E}"/>
              </a:ext>
            </a:extLst>
          </p:cNvPr>
          <p:cNvCxnSpPr>
            <a:cxnSpLocks/>
          </p:cNvCxnSpPr>
          <p:nvPr/>
        </p:nvCxnSpPr>
        <p:spPr>
          <a:xfrm>
            <a:off x="2195134" y="2184861"/>
            <a:ext cx="26357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9F07A2-0730-1043-3EB1-62CC2E41D2BA}"/>
              </a:ext>
            </a:extLst>
          </p:cNvPr>
          <p:cNvCxnSpPr>
            <a:cxnSpLocks/>
          </p:cNvCxnSpPr>
          <p:nvPr/>
        </p:nvCxnSpPr>
        <p:spPr>
          <a:xfrm>
            <a:off x="1659220" y="3572462"/>
            <a:ext cx="23867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D8C2C517-FCD1-2366-8FDD-02A37332AF3B}"/>
              </a:ext>
            </a:extLst>
          </p:cNvPr>
          <p:cNvGrpSpPr/>
          <p:nvPr/>
        </p:nvGrpSpPr>
        <p:grpSpPr>
          <a:xfrm>
            <a:off x="1552355" y="2030069"/>
            <a:ext cx="711200" cy="307777"/>
            <a:chOff x="6553348" y="3652876"/>
            <a:chExt cx="711200" cy="307777"/>
          </a:xfrm>
        </p:grpSpPr>
        <p:sp>
          <p:nvSpPr>
            <p:cNvPr id="17" name="楕円 16">
              <a:extLst>
                <a:ext uri="{FF2B5EF4-FFF2-40B4-BE49-F238E27FC236}">
                  <a16:creationId xmlns:a16="http://schemas.microsoft.com/office/drawing/2014/main" id="{E519331B-D014-A910-3F5E-5C98E8DCDBF7}"/>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922F5EBC-1243-E85C-F7FA-B96ED375C81E}"/>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2b-9</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9" name="グループ化 18">
            <a:extLst>
              <a:ext uri="{FF2B5EF4-FFF2-40B4-BE49-F238E27FC236}">
                <a16:creationId xmlns:a16="http://schemas.microsoft.com/office/drawing/2014/main" id="{B54D09E9-717A-1008-283B-86F941371042}"/>
              </a:ext>
            </a:extLst>
          </p:cNvPr>
          <p:cNvGrpSpPr/>
          <p:nvPr/>
        </p:nvGrpSpPr>
        <p:grpSpPr>
          <a:xfrm>
            <a:off x="1486828" y="3044069"/>
            <a:ext cx="953369" cy="307777"/>
            <a:chOff x="6553347" y="3652876"/>
            <a:chExt cx="835441" cy="307777"/>
          </a:xfrm>
        </p:grpSpPr>
        <p:sp>
          <p:nvSpPr>
            <p:cNvPr id="20" name="楕円 19">
              <a:extLst>
                <a:ext uri="{FF2B5EF4-FFF2-40B4-BE49-F238E27FC236}">
                  <a16:creationId xmlns:a16="http://schemas.microsoft.com/office/drawing/2014/main" id="{9235D8A1-7BDD-94E7-AFCD-0EE86760D2CA}"/>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21" name="テキスト ボックス 20">
              <a:extLst>
                <a:ext uri="{FF2B5EF4-FFF2-40B4-BE49-F238E27FC236}">
                  <a16:creationId xmlns:a16="http://schemas.microsoft.com/office/drawing/2014/main" id="{E6D22DAF-86C6-2302-37EB-C0FBF2D28A25}"/>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2b-10</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2" name="グループ化 21">
            <a:extLst>
              <a:ext uri="{FF2B5EF4-FFF2-40B4-BE49-F238E27FC236}">
                <a16:creationId xmlns:a16="http://schemas.microsoft.com/office/drawing/2014/main" id="{651AECF6-B545-5D35-11FF-9462EEA038D1}"/>
              </a:ext>
            </a:extLst>
          </p:cNvPr>
          <p:cNvGrpSpPr/>
          <p:nvPr/>
        </p:nvGrpSpPr>
        <p:grpSpPr>
          <a:xfrm>
            <a:off x="3878639" y="3057672"/>
            <a:ext cx="953369" cy="307777"/>
            <a:chOff x="6553347" y="3652876"/>
            <a:chExt cx="835441" cy="307777"/>
          </a:xfrm>
        </p:grpSpPr>
        <p:sp>
          <p:nvSpPr>
            <p:cNvPr id="23" name="楕円 22">
              <a:extLst>
                <a:ext uri="{FF2B5EF4-FFF2-40B4-BE49-F238E27FC236}">
                  <a16:creationId xmlns:a16="http://schemas.microsoft.com/office/drawing/2014/main" id="{61EE8361-B579-4076-F4FD-128AB8ED437C}"/>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1" name="テキスト ボックス 50">
              <a:extLst>
                <a:ext uri="{FF2B5EF4-FFF2-40B4-BE49-F238E27FC236}">
                  <a16:creationId xmlns:a16="http://schemas.microsoft.com/office/drawing/2014/main" id="{853FB62F-AEC4-ABD8-7E5B-64125CBCB3CD}"/>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2" name="グループ化 51">
            <a:extLst>
              <a:ext uri="{FF2B5EF4-FFF2-40B4-BE49-F238E27FC236}">
                <a16:creationId xmlns:a16="http://schemas.microsoft.com/office/drawing/2014/main" id="{895F4EA7-CFB5-B776-F403-4AEF46143D67}"/>
              </a:ext>
            </a:extLst>
          </p:cNvPr>
          <p:cNvGrpSpPr/>
          <p:nvPr/>
        </p:nvGrpSpPr>
        <p:grpSpPr>
          <a:xfrm>
            <a:off x="954586" y="3418573"/>
            <a:ext cx="953369" cy="307777"/>
            <a:chOff x="6553347" y="3652876"/>
            <a:chExt cx="835441" cy="307777"/>
          </a:xfrm>
        </p:grpSpPr>
        <p:sp>
          <p:nvSpPr>
            <p:cNvPr id="53" name="楕円 52">
              <a:extLst>
                <a:ext uri="{FF2B5EF4-FFF2-40B4-BE49-F238E27FC236}">
                  <a16:creationId xmlns:a16="http://schemas.microsoft.com/office/drawing/2014/main" id="{9EEBF0BC-9413-1BF3-AFB0-CCC29E6CCA15}"/>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5" name="テキスト ボックス 54">
              <a:extLst>
                <a:ext uri="{FF2B5EF4-FFF2-40B4-BE49-F238E27FC236}">
                  <a16:creationId xmlns:a16="http://schemas.microsoft.com/office/drawing/2014/main" id="{1950925A-3131-97AD-AAA2-9D5372CAFC8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6" name="グループ化 55">
            <a:extLst>
              <a:ext uri="{FF2B5EF4-FFF2-40B4-BE49-F238E27FC236}">
                <a16:creationId xmlns:a16="http://schemas.microsoft.com/office/drawing/2014/main" id="{341F7DED-89FF-8D18-0D72-D1472F6998B5}"/>
              </a:ext>
            </a:extLst>
          </p:cNvPr>
          <p:cNvGrpSpPr/>
          <p:nvPr/>
        </p:nvGrpSpPr>
        <p:grpSpPr>
          <a:xfrm>
            <a:off x="2738437" y="3751499"/>
            <a:ext cx="953369" cy="307777"/>
            <a:chOff x="6553347" y="3652876"/>
            <a:chExt cx="835441" cy="307777"/>
          </a:xfrm>
        </p:grpSpPr>
        <p:sp>
          <p:nvSpPr>
            <p:cNvPr id="57" name="楕円 56">
              <a:extLst>
                <a:ext uri="{FF2B5EF4-FFF2-40B4-BE49-F238E27FC236}">
                  <a16:creationId xmlns:a16="http://schemas.microsoft.com/office/drawing/2014/main" id="{E681F053-B9BB-E53A-3E3B-AAFBFC9BDB92}"/>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8" name="テキスト ボックス 57">
              <a:extLst>
                <a:ext uri="{FF2B5EF4-FFF2-40B4-BE49-F238E27FC236}">
                  <a16:creationId xmlns:a16="http://schemas.microsoft.com/office/drawing/2014/main" id="{D9DE2941-CB2B-7F2E-2600-A8714780A0FE}"/>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9" name="グループ化 58">
            <a:extLst>
              <a:ext uri="{FF2B5EF4-FFF2-40B4-BE49-F238E27FC236}">
                <a16:creationId xmlns:a16="http://schemas.microsoft.com/office/drawing/2014/main" id="{A03FEB3C-8A48-5299-5EAC-433BE5AE4D1B}"/>
              </a:ext>
            </a:extLst>
          </p:cNvPr>
          <p:cNvGrpSpPr/>
          <p:nvPr/>
        </p:nvGrpSpPr>
        <p:grpSpPr>
          <a:xfrm>
            <a:off x="1563934" y="5405089"/>
            <a:ext cx="953369" cy="307777"/>
            <a:chOff x="6553347" y="3652876"/>
            <a:chExt cx="835441" cy="307777"/>
          </a:xfrm>
        </p:grpSpPr>
        <p:sp>
          <p:nvSpPr>
            <p:cNvPr id="60" name="楕円 59">
              <a:extLst>
                <a:ext uri="{FF2B5EF4-FFF2-40B4-BE49-F238E27FC236}">
                  <a16:creationId xmlns:a16="http://schemas.microsoft.com/office/drawing/2014/main" id="{6E5415DF-D066-13D2-8B2C-8FDE902516C0}"/>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1" name="テキスト ボックス 60">
              <a:extLst>
                <a:ext uri="{FF2B5EF4-FFF2-40B4-BE49-F238E27FC236}">
                  <a16:creationId xmlns:a16="http://schemas.microsoft.com/office/drawing/2014/main" id="{4CA6DC03-0B9A-51F2-8569-405F08906382}"/>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2b-14</a:t>
              </a:r>
              <a:endParaRPr lang="ja-JP" altLang="en-US" sz="1400" dirty="0">
                <a:solidFill>
                  <a:srgbClr val="FF000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18517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181233491"/>
              </p:ext>
            </p:extLst>
          </p:nvPr>
        </p:nvGraphicFramePr>
        <p:xfrm>
          <a:off x="233935" y="769713"/>
          <a:ext cx="11653265" cy="5454262"/>
        </p:xfrm>
        <a:graphic>
          <a:graphicData uri="http://schemas.openxmlformats.org/drawingml/2006/table">
            <a:tbl>
              <a:tblPr firstRow="1" bandRow="1"/>
              <a:tblGrid>
                <a:gridCol w="776884">
                  <a:extLst>
                    <a:ext uri="{9D8B030D-6E8A-4147-A177-3AD203B41FA5}">
                      <a16:colId xmlns:a16="http://schemas.microsoft.com/office/drawing/2014/main" val="20000"/>
                    </a:ext>
                  </a:extLst>
                </a:gridCol>
                <a:gridCol w="1775736">
                  <a:extLst>
                    <a:ext uri="{9D8B030D-6E8A-4147-A177-3AD203B41FA5}">
                      <a16:colId xmlns:a16="http://schemas.microsoft.com/office/drawing/2014/main" val="20001"/>
                    </a:ext>
                  </a:extLst>
                </a:gridCol>
                <a:gridCol w="1553769">
                  <a:extLst>
                    <a:ext uri="{9D8B030D-6E8A-4147-A177-3AD203B41FA5}">
                      <a16:colId xmlns:a16="http://schemas.microsoft.com/office/drawing/2014/main" val="20002"/>
                    </a:ext>
                  </a:extLst>
                </a:gridCol>
                <a:gridCol w="7546876">
                  <a:extLst>
                    <a:ext uri="{9D8B030D-6E8A-4147-A177-3AD203B41FA5}">
                      <a16:colId xmlns:a16="http://schemas.microsoft.com/office/drawing/2014/main" val="20003"/>
                    </a:ext>
                  </a:extLst>
                </a:gridCol>
              </a:tblGrid>
              <a:tr h="37573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mn-lt"/>
                          <a:ea typeface="+mn-ea"/>
                          <a:cs typeface="+mn-cs"/>
                        </a:rPr>
                        <a:t>No.</a:t>
                      </a: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mn-lt"/>
                          <a:ea typeface="+mn-ea"/>
                          <a:cs typeface="+mn-cs"/>
                        </a:rPr>
                        <a:t>Date</a:t>
                      </a: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mn-lt"/>
                          <a:ea typeface="+mn-ea"/>
                          <a:cs typeface="+mn-cs"/>
                        </a:rPr>
                        <a:t>Version</a:t>
                      </a: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ja-JP" altLang="en-US" sz="1400" b="1" kern="1200" dirty="0">
                          <a:solidFill>
                            <a:schemeClr val="tx1"/>
                          </a:solidFill>
                          <a:latin typeface="+mn-lt"/>
                          <a:ea typeface="+mn-ea"/>
                          <a:cs typeface="+mn-cs"/>
                        </a:rPr>
                        <a:t>改訂履歴</a:t>
                      </a: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0"/>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1</a:t>
                      </a: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2024/**/**</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Rev_**</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ja-JP" altLang="en-US" sz="1400" b="0" kern="1200" dirty="0">
                          <a:solidFill>
                            <a:schemeClr val="tx1"/>
                          </a:solidFill>
                          <a:latin typeface="+mn-lt"/>
                          <a:ea typeface="+mn-ea"/>
                          <a:cs typeface="+mn-cs"/>
                        </a:rPr>
                        <a:t>新規作成</a:t>
                      </a: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2</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3</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4</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5</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30712">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6</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7</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8</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9</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mn-lt"/>
                          <a:ea typeface="+mn-ea"/>
                          <a:cs typeface="+mn-cs"/>
                        </a:rPr>
                        <a:t>10</a:t>
                      </a:r>
                      <a:endParaRPr kumimoji="1" lang="ja-JP" altLang="en-US" sz="1400" b="0"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mn-lt"/>
                        <a:ea typeface="+mn-ea"/>
                        <a:cs typeface="+mn-cs"/>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010167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1930" y="123929"/>
            <a:ext cx="6245743"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新規製造技術 新規点調査シート／評価シートの目的</a:t>
            </a:r>
          </a:p>
        </p:txBody>
      </p:sp>
      <p:sp>
        <p:nvSpPr>
          <p:cNvPr id="4" name="テキスト ボックス 3"/>
          <p:cNvSpPr txBox="1"/>
          <p:nvPr/>
        </p:nvSpPr>
        <p:spPr>
          <a:xfrm>
            <a:off x="188259" y="622711"/>
            <a:ext cx="11725835" cy="6124754"/>
          </a:xfrm>
          <a:prstGeom prst="rect">
            <a:avLst/>
          </a:prstGeom>
          <a:noFill/>
        </p:spPr>
        <p:txBody>
          <a:bodyPr wrap="square" rtlCol="0">
            <a:spAutoFit/>
          </a:bodyPr>
          <a:lstStyle/>
          <a:p>
            <a:r>
              <a:rPr lang="ja-JP" altLang="en-US" sz="2400" b="1" dirty="0">
                <a:latin typeface="Segoe UI" panose="020B0502040204020203" pitchFamily="34" charset="0"/>
                <a:cs typeface="Segoe UI" panose="020B0502040204020203" pitchFamily="34" charset="0"/>
              </a:rPr>
              <a:t>■</a:t>
            </a:r>
            <a:r>
              <a:rPr lang="ja-JP" altLang="ja-JP" sz="2400" b="1" dirty="0">
                <a:latin typeface="Segoe UI" panose="020B0502040204020203" pitchFamily="34" charset="0"/>
                <a:cs typeface="Segoe UI" panose="020B0502040204020203" pitchFamily="34" charset="0"/>
              </a:rPr>
              <a:t>概要</a:t>
            </a:r>
          </a:p>
          <a:p>
            <a:pPr lvl="1"/>
            <a:r>
              <a:rPr lang="ja-JP" altLang="en-US" b="1" dirty="0">
                <a:latin typeface="Segoe UI" panose="020B0502040204020203" pitchFamily="34" charset="0"/>
                <a:cs typeface="Segoe UI" panose="020B0502040204020203" pitchFamily="34" charset="0"/>
              </a:rPr>
              <a:t>新規点調査シートは，半導体素子の新規製品や新規技術・工法採用時において，製造上の品質リスクや製品信頼性リスクを早期に抽出するため，量産実績のある製品や技術・工法に対しての新規点を明確にするためのツールであり，半導体メーカ，</a:t>
            </a:r>
            <a:r>
              <a:rPr lang="en-US" altLang="ja-JP" b="1" dirty="0">
                <a:latin typeface="Segoe UI" panose="020B0502040204020203" pitchFamily="34" charset="0"/>
                <a:cs typeface="Segoe UI" panose="020B0502040204020203" pitchFamily="34" charset="0"/>
              </a:rPr>
              <a:t>ECU</a:t>
            </a:r>
            <a:r>
              <a:rPr lang="ja-JP" altLang="en-US" b="1" dirty="0">
                <a:latin typeface="Segoe UI" panose="020B0502040204020203" pitchFamily="34" charset="0"/>
                <a:cs typeface="Segoe UI" panose="020B0502040204020203" pitchFamily="34" charset="0"/>
              </a:rPr>
              <a:t>メーカ，自動車メーカのコミュニケーションツールとして用いることを前提としている。次の内容をもとに，実績ある半導体製品や技術・工法との比較を実施する。</a:t>
            </a:r>
          </a:p>
          <a:p>
            <a:pPr lvl="1"/>
            <a:r>
              <a:rPr lang="ja-JP" altLang="en-US" b="1" dirty="0">
                <a:latin typeface="Segoe UI" panose="020B0502040204020203" pitchFamily="34" charset="0"/>
                <a:cs typeface="Segoe UI" panose="020B0502040204020203" pitchFamily="34" charset="0"/>
              </a:rPr>
              <a:t>　　　・新規製品及び，その比較対象として量産実績ある製品</a:t>
            </a:r>
            <a:r>
              <a:rPr lang="en-US" altLang="ja-JP" b="1" dirty="0">
                <a:latin typeface="Segoe UI" panose="020B0502040204020203" pitchFamily="34" charset="0"/>
                <a:cs typeface="Segoe UI" panose="020B0502040204020203" pitchFamily="34" charset="0"/>
              </a:rPr>
              <a:t>(</a:t>
            </a:r>
            <a:r>
              <a:rPr lang="ja-JP" altLang="en-US" b="1" dirty="0">
                <a:latin typeface="Segoe UI" panose="020B0502040204020203" pitchFamily="34" charset="0"/>
                <a:cs typeface="Segoe UI" panose="020B0502040204020203" pitchFamily="34" charset="0"/>
              </a:rPr>
              <a:t>複数可</a:t>
            </a:r>
            <a:r>
              <a:rPr lang="en-US" altLang="ja-JP" b="1" dirty="0">
                <a:latin typeface="Segoe UI" panose="020B0502040204020203" pitchFamily="34" charset="0"/>
                <a:cs typeface="Segoe UI" panose="020B0502040204020203" pitchFamily="34" charset="0"/>
              </a:rPr>
              <a:t>)</a:t>
            </a:r>
            <a:r>
              <a:rPr lang="ja-JP" altLang="en-US" b="1" dirty="0">
                <a:latin typeface="Segoe UI" panose="020B0502040204020203" pitchFamily="34" charset="0"/>
                <a:cs typeface="Segoe UI" panose="020B0502040204020203" pitchFamily="34" charset="0"/>
              </a:rPr>
              <a:t>を選定</a:t>
            </a:r>
          </a:p>
          <a:p>
            <a:pPr lvl="1"/>
            <a:r>
              <a:rPr lang="ja-JP" altLang="en-US" b="1" dirty="0">
                <a:latin typeface="Segoe UI" panose="020B0502040204020203" pitchFamily="34" charset="0"/>
                <a:cs typeface="Segoe UI" panose="020B0502040204020203" pitchFamily="34" charset="0"/>
              </a:rPr>
              <a:t>　　　・新規製品と実績ある製品の各技術要素における工法や材料等について，差分を明確化</a:t>
            </a:r>
          </a:p>
          <a:p>
            <a:pPr lvl="1"/>
            <a:r>
              <a:rPr lang="ja-JP" altLang="en-US" b="1" dirty="0">
                <a:latin typeface="Segoe UI" panose="020B0502040204020203" pitchFamily="34" charset="0"/>
                <a:cs typeface="Segoe UI" panose="020B0502040204020203" pitchFamily="34" charset="0"/>
              </a:rPr>
              <a:t>　　　・各技術要素の差分から，技術の新規性レベルを確認し，要検討項目を絞り込み</a:t>
            </a:r>
          </a:p>
          <a:p>
            <a:pPr lvl="1"/>
            <a:r>
              <a:rPr lang="ja-JP" altLang="en-US" b="1" dirty="0">
                <a:latin typeface="Segoe UI" panose="020B0502040204020203" pitchFamily="34" charset="0"/>
                <a:cs typeface="Segoe UI" panose="020B0502040204020203" pitchFamily="34" charset="0"/>
              </a:rPr>
              <a:t>　　　・要検討項目における</a:t>
            </a:r>
            <a:r>
              <a:rPr lang="en-US" altLang="ja-JP" b="1" dirty="0">
                <a:latin typeface="Segoe UI" panose="020B0502040204020203" pitchFamily="34" charset="0"/>
                <a:cs typeface="Segoe UI" panose="020B0502040204020203" pitchFamily="34" charset="0"/>
              </a:rPr>
              <a:t>4M1E</a:t>
            </a:r>
            <a:r>
              <a:rPr lang="ja-JP" altLang="en-US" b="1" dirty="0">
                <a:latin typeface="Segoe UI" panose="020B0502040204020203" pitchFamily="34" charset="0"/>
                <a:cs typeface="Segoe UI" panose="020B0502040204020203" pitchFamily="34" charset="0"/>
              </a:rPr>
              <a:t>影響や，懸念事項を抽出する</a:t>
            </a:r>
            <a:endParaRPr lang="en-US" altLang="ja-JP" b="1" dirty="0">
              <a:latin typeface="Segoe UI" panose="020B0502040204020203" pitchFamily="34" charset="0"/>
              <a:cs typeface="Segoe UI" panose="020B0502040204020203" pitchFamily="34" charset="0"/>
            </a:endParaRPr>
          </a:p>
          <a:p>
            <a:pPr lvl="1"/>
            <a:endParaRPr lang="en-US" altLang="ja-JP" b="1" dirty="0">
              <a:latin typeface="Segoe UI" panose="020B0502040204020203" pitchFamily="34" charset="0"/>
              <a:cs typeface="Segoe UI" panose="020B0502040204020203" pitchFamily="34" charset="0"/>
            </a:endParaRPr>
          </a:p>
          <a:p>
            <a:pPr lvl="1"/>
            <a:r>
              <a:rPr lang="ja-JP" altLang="en-US" b="1" dirty="0">
                <a:latin typeface="Segoe UI" panose="020B0502040204020203" pitchFamily="34" charset="0"/>
                <a:cs typeface="Segoe UI" panose="020B0502040204020203" pitchFamily="34" charset="0"/>
              </a:rPr>
              <a:t>新規点評価シートは，製造工程の新規点に対する評価レベル，試験を記載するツールであり，半導体メーカ，</a:t>
            </a:r>
            <a:r>
              <a:rPr lang="en-US" altLang="ja-JP" b="1" dirty="0">
                <a:latin typeface="Segoe UI" panose="020B0502040204020203" pitchFamily="34" charset="0"/>
                <a:cs typeface="Segoe UI" panose="020B0502040204020203" pitchFamily="34" charset="0"/>
              </a:rPr>
              <a:t>ECU</a:t>
            </a:r>
            <a:r>
              <a:rPr lang="ja-JP" altLang="en-US" b="1" dirty="0">
                <a:latin typeface="Segoe UI" panose="020B0502040204020203" pitchFamily="34" charset="0"/>
                <a:cs typeface="Segoe UI" panose="020B0502040204020203" pitchFamily="34" charset="0"/>
              </a:rPr>
              <a:t>メーカ，自動車メーカのコミュニケーションツールとして用いることを前提としている。次の内容をもとに，新規採用の承認に必要となる試験の範囲，試験対象品種を明確にする。</a:t>
            </a:r>
            <a:endParaRPr lang="en-US" altLang="ja-JP" b="1" dirty="0">
              <a:latin typeface="Segoe UI" panose="020B0502040204020203" pitchFamily="34" charset="0"/>
              <a:cs typeface="Segoe UI" panose="020B0502040204020203" pitchFamily="34" charset="0"/>
            </a:endParaRPr>
          </a:p>
          <a:p>
            <a:pPr lvl="1"/>
            <a:r>
              <a:rPr lang="ja-JP" altLang="en-US" b="1" dirty="0">
                <a:latin typeface="Segoe UI" panose="020B0502040204020203" pitchFamily="34" charset="0"/>
                <a:cs typeface="Segoe UI" panose="020B0502040204020203" pitchFamily="34" charset="0"/>
              </a:rPr>
              <a:t>　　　・</a:t>
            </a:r>
            <a:r>
              <a:rPr lang="en-US" altLang="ja-JP" b="1" dirty="0">
                <a:latin typeface="Segoe UI" panose="020B0502040204020203" pitchFamily="34" charset="0"/>
                <a:cs typeface="Segoe UI" panose="020B0502040204020203" pitchFamily="34" charset="0"/>
              </a:rPr>
              <a:t>4M1E</a:t>
            </a:r>
            <a:r>
              <a:rPr lang="ja-JP" altLang="en-US" b="1" dirty="0">
                <a:latin typeface="Segoe UI" panose="020B0502040204020203" pitchFamily="34" charset="0"/>
                <a:cs typeface="Segoe UI" panose="020B0502040204020203" pitchFamily="34" charset="0"/>
              </a:rPr>
              <a:t>新規点を追加し，これらの新規点と評価項目を関連付け</a:t>
            </a:r>
          </a:p>
          <a:p>
            <a:pPr lvl="1"/>
            <a:r>
              <a:rPr lang="ja-JP" altLang="en-US" b="1" dirty="0">
                <a:latin typeface="Segoe UI" panose="020B0502040204020203" pitchFamily="34" charset="0"/>
                <a:cs typeface="Segoe UI" panose="020B0502040204020203" pitchFamily="34" charset="0"/>
              </a:rPr>
              <a:t>　　　・新規採用に伴う設計上の確認リストを追加し，新規採用による電装品，システムへの影響を明確化</a:t>
            </a:r>
          </a:p>
          <a:p>
            <a:pPr lvl="1"/>
            <a:r>
              <a:rPr lang="ja-JP" altLang="en-US" b="1" dirty="0">
                <a:latin typeface="Segoe UI" panose="020B0502040204020203" pitchFamily="34" charset="0"/>
                <a:cs typeface="Segoe UI" panose="020B0502040204020203" pitchFamily="34" charset="0"/>
              </a:rPr>
              <a:t>　　　・組合せ要素，実績，故障メカニズム，代表品種を含め，評価項目を関連付け</a:t>
            </a:r>
            <a:endParaRPr lang="en-US" altLang="ja-JP" b="1" dirty="0">
              <a:latin typeface="Segoe UI" panose="020B0502040204020203" pitchFamily="34" charset="0"/>
              <a:cs typeface="Segoe UI" panose="020B0502040204020203" pitchFamily="34" charset="0"/>
            </a:endParaRPr>
          </a:p>
          <a:p>
            <a:endParaRPr lang="en-US" altLang="ja-JP" sz="2000" b="1" dirty="0">
              <a:latin typeface="Segoe UI" panose="020B0502040204020203" pitchFamily="34" charset="0"/>
              <a:cs typeface="Segoe UI" panose="020B0502040204020203" pitchFamily="34" charset="0"/>
            </a:endParaRPr>
          </a:p>
          <a:p>
            <a:r>
              <a:rPr lang="ja-JP" altLang="en-US" sz="2400" b="1" dirty="0">
                <a:latin typeface="Segoe UI" panose="020B0502040204020203" pitchFamily="34" charset="0"/>
                <a:cs typeface="Segoe UI" panose="020B0502040204020203" pitchFamily="34" charset="0"/>
              </a:rPr>
              <a:t>■目的</a:t>
            </a:r>
            <a:endParaRPr lang="ja-JP" altLang="ja-JP" sz="2400" b="1" dirty="0">
              <a:latin typeface="Segoe UI" panose="020B0502040204020203" pitchFamily="34" charset="0"/>
              <a:cs typeface="Segoe UI" panose="020B0502040204020203" pitchFamily="34" charset="0"/>
            </a:endParaRPr>
          </a:p>
          <a:p>
            <a:pPr lvl="1"/>
            <a:r>
              <a:rPr lang="ja-JP" altLang="ja-JP" b="1" dirty="0">
                <a:latin typeface="Segoe UI" panose="020B0502040204020203" pitchFamily="34" charset="0"/>
                <a:cs typeface="Segoe UI" panose="020B0502040204020203" pitchFamily="34" charset="0"/>
              </a:rPr>
              <a:t>・</a:t>
            </a:r>
            <a:r>
              <a:rPr lang="ja-JP" altLang="en-US" b="1" dirty="0">
                <a:latin typeface="Segoe UI" panose="020B0502040204020203" pitchFamily="34" charset="0"/>
                <a:cs typeface="Segoe UI" panose="020B0502040204020203" pitchFamily="34" charset="0"/>
              </a:rPr>
              <a:t>新規製造プロセスにおいて懸念される故障リスクを明確化し，評価内容を適正化</a:t>
            </a:r>
            <a:endParaRPr lang="ja-JP" altLang="ja-JP" b="1" dirty="0">
              <a:latin typeface="Segoe UI" panose="020B0502040204020203" pitchFamily="34" charset="0"/>
              <a:cs typeface="Segoe UI" panose="020B0502040204020203" pitchFamily="34" charset="0"/>
            </a:endParaRPr>
          </a:p>
          <a:p>
            <a:pPr lvl="1"/>
            <a:r>
              <a:rPr lang="ja-JP" altLang="ja-JP" b="1" dirty="0">
                <a:latin typeface="Segoe UI" panose="020B0502040204020203" pitchFamily="34" charset="0"/>
                <a:cs typeface="Segoe UI" panose="020B0502040204020203" pitchFamily="34" charset="0"/>
              </a:rPr>
              <a:t>・</a:t>
            </a:r>
            <a:r>
              <a:rPr lang="ja-JP" altLang="en-US" b="1" dirty="0">
                <a:latin typeface="Segoe UI" panose="020B0502040204020203" pitchFamily="34" charset="0"/>
                <a:cs typeface="Segoe UI" panose="020B0502040204020203" pitchFamily="34" charset="0"/>
              </a:rPr>
              <a:t>共通フォーマットを使用し，サプライヤの工数低減によるスループット向上</a:t>
            </a:r>
            <a:endParaRPr lang="ja-JP" altLang="ja-JP" b="1" dirty="0">
              <a:latin typeface="Segoe UI" panose="020B0502040204020203" pitchFamily="34" charset="0"/>
              <a:cs typeface="Segoe UI" panose="020B0502040204020203" pitchFamily="34" charset="0"/>
            </a:endParaRPr>
          </a:p>
          <a:p>
            <a:pPr lvl="1"/>
            <a:r>
              <a:rPr lang="ja-JP" altLang="ja-JP" b="1" dirty="0">
                <a:latin typeface="Segoe UI" panose="020B0502040204020203" pitchFamily="34" charset="0"/>
                <a:cs typeface="Segoe UI" panose="020B0502040204020203" pitchFamily="34" charset="0"/>
              </a:rPr>
              <a:t>・</a:t>
            </a:r>
            <a:r>
              <a:rPr lang="ja-JP" altLang="en-US" b="1" dirty="0">
                <a:latin typeface="Segoe UI" panose="020B0502040204020203" pitchFamily="34" charset="0"/>
                <a:cs typeface="Segoe UI" panose="020B0502040204020203" pitchFamily="34" charset="0"/>
              </a:rPr>
              <a:t>新規開発品の採用における品質や信頼性の担保と，評価工数の低減</a:t>
            </a:r>
            <a:endParaRPr lang="ja-JP" altLang="ja-JP" b="1" dirty="0">
              <a:latin typeface="Segoe UI" panose="020B0502040204020203" pitchFamily="34" charset="0"/>
              <a:cs typeface="Segoe UI" panose="020B0502040204020203" pitchFamily="34" charset="0"/>
            </a:endParaRPr>
          </a:p>
        </p:txBody>
      </p:sp>
      <p:sp>
        <p:nvSpPr>
          <p:cNvPr id="5" name="テキスト ボックス 4">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15621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EB59584-676E-828E-D171-A311144CA5BD}"/>
              </a:ext>
            </a:extLst>
          </p:cNvPr>
          <p:cNvPicPr>
            <a:picLocks noChangeAspect="1"/>
          </p:cNvPicPr>
          <p:nvPr/>
        </p:nvPicPr>
        <p:blipFill>
          <a:blip r:embed="rId2"/>
          <a:stretch>
            <a:fillRect/>
          </a:stretch>
        </p:blipFill>
        <p:spPr>
          <a:xfrm>
            <a:off x="144063" y="957196"/>
            <a:ext cx="7201695" cy="4943607"/>
          </a:xfrm>
          <a:prstGeom prst="rect">
            <a:avLst/>
          </a:prstGeom>
        </p:spPr>
      </p:pic>
      <p:sp>
        <p:nvSpPr>
          <p:cNvPr id="2" name="テキスト ボックス 1"/>
          <p:cNvSpPr txBox="1"/>
          <p:nvPr/>
        </p:nvSpPr>
        <p:spPr>
          <a:xfrm>
            <a:off x="71931" y="123929"/>
            <a:ext cx="4690900"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新規製造技術 新規点調査シートの構成</a:t>
            </a:r>
          </a:p>
        </p:txBody>
      </p:sp>
      <p:sp>
        <p:nvSpPr>
          <p:cNvPr id="3" name="テキスト ボックス 2">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5" name="正方形/長方形 4"/>
          <p:cNvSpPr/>
          <p:nvPr/>
        </p:nvSpPr>
        <p:spPr>
          <a:xfrm>
            <a:off x="7437211" y="830346"/>
            <a:ext cx="4657450" cy="5970865"/>
          </a:xfrm>
          <a:prstGeom prst="rect">
            <a:avLst/>
          </a:prstGeom>
          <a:noFill/>
        </p:spPr>
        <p:txBody>
          <a:bodyPr wrap="square" rtlCol="0">
            <a:spAutoFit/>
          </a:bodyPr>
          <a:lstStyle/>
          <a:p>
            <a:r>
              <a:rPr lang="ja-JP" altLang="en-US" b="1" dirty="0">
                <a:latin typeface="Segoe UI" panose="020B0502040204020203" pitchFamily="34" charset="0"/>
                <a:cs typeface="Segoe UI" panose="020B0502040204020203" pitchFamily="34" charset="0"/>
              </a:rPr>
              <a:t>■シートの構成</a:t>
            </a:r>
            <a:endParaRPr lang="en-US" altLang="ja-JP" b="1" dirty="0">
              <a:latin typeface="Segoe UI" panose="020B0502040204020203" pitchFamily="34" charset="0"/>
              <a:cs typeface="Segoe UI" panose="020B0502040204020203" pitchFamily="34" charset="0"/>
            </a:endParaRPr>
          </a:p>
          <a:p>
            <a:r>
              <a:rPr lang="ja-JP" altLang="en-US" sz="1400" b="1" u="sng" dirty="0"/>
              <a:t>構成部 </a:t>
            </a:r>
            <a:r>
              <a:rPr lang="en-US" altLang="ja-JP" sz="1400" b="1" u="sng" dirty="0"/>
              <a:t>a) </a:t>
            </a:r>
            <a:r>
              <a:rPr lang="ja-JP" altLang="en-US" sz="1400" b="1" u="sng" dirty="0"/>
              <a:t>新規製品及び，比較対象製品の概要情報</a:t>
            </a:r>
            <a:endParaRPr lang="en-US" altLang="ja-JP" sz="1400" b="1" u="sng" dirty="0"/>
          </a:p>
          <a:p>
            <a:r>
              <a:rPr lang="en-US" altLang="ja-JP" sz="1400" b="1" dirty="0"/>
              <a:t>   </a:t>
            </a:r>
            <a:r>
              <a:rPr lang="ja-JP" altLang="en-US" sz="1400" b="1" dirty="0"/>
              <a:t>新規採用部品に用いられる技術の流用元となる部品を適切に選択し，品種，部品名，それぞれの部品の概要（主な仕様，製品拠点，品質グレード，実績など）を記入する。</a:t>
            </a:r>
            <a:endParaRPr lang="en-US" altLang="ja-JP" sz="1400" b="1" dirty="0"/>
          </a:p>
          <a:p>
            <a:endParaRPr lang="en-US" altLang="ja-JP" sz="1400" b="1" dirty="0"/>
          </a:p>
          <a:p>
            <a:r>
              <a:rPr lang="ja-JP" altLang="en-US" sz="1400" b="1" u="sng" dirty="0"/>
              <a:t>構成部 </a:t>
            </a:r>
            <a:r>
              <a:rPr lang="en-US" altLang="ja-JP" sz="1400" b="1" u="sng" dirty="0"/>
              <a:t>b) </a:t>
            </a:r>
            <a:r>
              <a:rPr lang="ja-JP" altLang="en-US" sz="1400" b="1" u="sng" dirty="0"/>
              <a:t>各工程の各要素技術における新規点・変化点</a:t>
            </a:r>
            <a:endParaRPr lang="en-US" altLang="ja-JP" sz="1400" b="1" u="sng" dirty="0"/>
          </a:p>
          <a:p>
            <a:r>
              <a:rPr lang="en-US" altLang="ja-JP" sz="1400" b="1" dirty="0"/>
              <a:t>   </a:t>
            </a:r>
            <a:r>
              <a:rPr lang="ja-JP" altLang="en-US" sz="1400" b="1" dirty="0"/>
              <a:t>「技術要素」の項目は，半導体メーカと</a:t>
            </a:r>
            <a:r>
              <a:rPr lang="en-US" altLang="ja-JP" sz="1400" b="1" dirty="0"/>
              <a:t>ECU</a:t>
            </a:r>
            <a:r>
              <a:rPr lang="ja-JP" altLang="en-US" sz="1400" b="1" dirty="0"/>
              <a:t>メーカにて過去に新規製品を採用する上で，確認項目として議論されてきた代表的なものを記載している（</a:t>
            </a:r>
            <a:r>
              <a:rPr lang="en-US" altLang="ja-JP" sz="1400" b="1" dirty="0"/>
              <a:t>AEC-Q100 </a:t>
            </a:r>
            <a:r>
              <a:rPr lang="en-US" altLang="ja-JP" sz="1400" b="1" dirty="0" err="1"/>
              <a:t>Rev.H</a:t>
            </a:r>
            <a:r>
              <a:rPr lang="ja-JP" altLang="en-US" sz="1400" b="1" dirty="0"/>
              <a:t>の</a:t>
            </a:r>
            <a:r>
              <a:rPr lang="en-US" altLang="ja-JP" sz="1400" b="1" dirty="0"/>
              <a:t>Appendix 2:CDCQ</a:t>
            </a:r>
            <a:r>
              <a:rPr lang="ja-JP" altLang="en-US" sz="1400" b="1" dirty="0"/>
              <a:t>の確認項目にないものも存在する）。</a:t>
            </a:r>
          </a:p>
          <a:p>
            <a:r>
              <a:rPr lang="ja-JP" altLang="en-US" sz="1400" b="1" dirty="0"/>
              <a:t>　なお，新規製品及び新規技術を確認することがこのシートの目的でもあることから，シートに記載がない全く新しい技術要素や工法については，行を追加して記載をする必要がある。</a:t>
            </a:r>
          </a:p>
          <a:p>
            <a:r>
              <a:rPr lang="ja-JP" altLang="en-US" sz="1400" b="1" dirty="0"/>
              <a:t>・パッケージタイプのフィルタにより必要な項目を表示する。</a:t>
            </a:r>
          </a:p>
          <a:p>
            <a:r>
              <a:rPr lang="ja-JP" altLang="en-US" sz="1400" b="1" dirty="0"/>
              <a:t>・「詳細」欄を参考に，新規採用部品について記入する。同様に実績部品についても記入する。</a:t>
            </a:r>
            <a:endParaRPr lang="en-US" altLang="ja-JP" sz="1400" b="1" dirty="0"/>
          </a:p>
          <a:p>
            <a:endParaRPr lang="en-US" altLang="ja-JP" sz="1400" b="1" dirty="0"/>
          </a:p>
          <a:p>
            <a:r>
              <a:rPr lang="ja-JP" altLang="en-US" sz="1400" b="1" u="sng" dirty="0"/>
              <a:t>構成部 </a:t>
            </a:r>
            <a:r>
              <a:rPr lang="en-US" altLang="ja-JP" sz="1400" b="1" u="sng" dirty="0"/>
              <a:t>c)</a:t>
            </a:r>
            <a:r>
              <a:rPr lang="ja-JP" altLang="en-US" sz="1400" b="1" u="sng" dirty="0"/>
              <a:t>新規要素技術との組合せ影響有無と内容</a:t>
            </a:r>
            <a:endParaRPr lang="en-US" altLang="ja-JP" sz="1400" b="1" u="sng" dirty="0"/>
          </a:p>
          <a:p>
            <a:r>
              <a:rPr lang="ja-JP" altLang="en-US" sz="1400" b="1" dirty="0"/>
              <a:t>「新規技術要素との組み合わせ影響の有無」には，接続される他技術要素が新規の場合は「有り」とし，「対象となる組み合わせ」に組み合わせが新規となる技術要素を記載する。</a:t>
            </a:r>
            <a:endParaRPr lang="en-US" altLang="ja-JP" sz="1400" b="1" dirty="0"/>
          </a:p>
        </p:txBody>
      </p:sp>
      <p:sp>
        <p:nvSpPr>
          <p:cNvPr id="47" name="テキスト ボックス 46"/>
          <p:cNvSpPr txBox="1"/>
          <p:nvPr/>
        </p:nvSpPr>
        <p:spPr>
          <a:xfrm>
            <a:off x="2006979" y="1506390"/>
            <a:ext cx="1279517" cy="400110"/>
          </a:xfrm>
          <a:prstGeom prst="rect">
            <a:avLst/>
          </a:prstGeom>
          <a:solidFill>
            <a:srgbClr val="FFFFFF"/>
          </a:solidFill>
        </p:spPr>
        <p:txBody>
          <a:bodyPr wrap="none" rtlCol="0">
            <a:spAutoFit/>
          </a:bodyPr>
          <a:lstStyle/>
          <a:p>
            <a:r>
              <a:rPr lang="ja-JP" altLang="en-US" sz="2000" b="1" dirty="0">
                <a:solidFill>
                  <a:srgbClr val="0070C0"/>
                </a:solidFill>
              </a:rPr>
              <a:t>構成部 </a:t>
            </a:r>
            <a:r>
              <a:rPr lang="en-US" altLang="ja-JP" sz="2000" b="1" dirty="0">
                <a:solidFill>
                  <a:srgbClr val="0070C0"/>
                </a:solidFill>
              </a:rPr>
              <a:t>a)</a:t>
            </a:r>
            <a:endParaRPr kumimoji="1" lang="ja-JP" altLang="en-US" sz="2000" b="1" dirty="0">
              <a:solidFill>
                <a:srgbClr val="0070C0"/>
              </a:solidFill>
            </a:endParaRPr>
          </a:p>
        </p:txBody>
      </p:sp>
      <p:sp>
        <p:nvSpPr>
          <p:cNvPr id="48" name="テキスト ボックス 47"/>
          <p:cNvSpPr txBox="1"/>
          <p:nvPr/>
        </p:nvSpPr>
        <p:spPr>
          <a:xfrm>
            <a:off x="1998964" y="2943106"/>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b)</a:t>
            </a:r>
            <a:endParaRPr kumimoji="1" lang="ja-JP" altLang="en-US" sz="2000" b="1" dirty="0">
              <a:solidFill>
                <a:srgbClr val="0070C0"/>
              </a:solidFill>
            </a:endParaRPr>
          </a:p>
        </p:txBody>
      </p:sp>
      <p:sp>
        <p:nvSpPr>
          <p:cNvPr id="24" name="テキスト ボックス 23">
            <a:extLst>
              <a:ext uri="{FF2B5EF4-FFF2-40B4-BE49-F238E27FC236}">
                <a16:creationId xmlns:a16="http://schemas.microsoft.com/office/drawing/2014/main" id="{212123AD-2D50-3791-CFEE-61C60E53E20A}"/>
              </a:ext>
            </a:extLst>
          </p:cNvPr>
          <p:cNvSpPr txBox="1"/>
          <p:nvPr/>
        </p:nvSpPr>
        <p:spPr>
          <a:xfrm>
            <a:off x="3925997" y="3376263"/>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c)</a:t>
            </a:r>
            <a:endParaRPr kumimoji="1" lang="ja-JP" altLang="en-US" sz="2000" b="1" dirty="0">
              <a:solidFill>
                <a:srgbClr val="0070C0"/>
              </a:solidFill>
            </a:endParaRPr>
          </a:p>
        </p:txBody>
      </p:sp>
      <p:sp>
        <p:nvSpPr>
          <p:cNvPr id="26" name="テキスト ボックス 25">
            <a:extLst>
              <a:ext uri="{FF2B5EF4-FFF2-40B4-BE49-F238E27FC236}">
                <a16:creationId xmlns:a16="http://schemas.microsoft.com/office/drawing/2014/main" id="{1C39137E-237E-3C12-404A-F5ED2B5DF428}"/>
              </a:ext>
            </a:extLst>
          </p:cNvPr>
          <p:cNvSpPr txBox="1"/>
          <p:nvPr/>
        </p:nvSpPr>
        <p:spPr>
          <a:xfrm>
            <a:off x="4754879" y="4009475"/>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d)</a:t>
            </a:r>
            <a:endParaRPr kumimoji="1" lang="ja-JP" altLang="en-US" sz="2000" b="1" dirty="0">
              <a:solidFill>
                <a:srgbClr val="0070C0"/>
              </a:solidFill>
            </a:endParaRPr>
          </a:p>
        </p:txBody>
      </p:sp>
      <p:sp>
        <p:nvSpPr>
          <p:cNvPr id="27" name="テキスト ボックス 26">
            <a:extLst>
              <a:ext uri="{FF2B5EF4-FFF2-40B4-BE49-F238E27FC236}">
                <a16:creationId xmlns:a16="http://schemas.microsoft.com/office/drawing/2014/main" id="{C0910153-C90D-80B0-13F4-769A4497015E}"/>
              </a:ext>
            </a:extLst>
          </p:cNvPr>
          <p:cNvSpPr txBox="1"/>
          <p:nvPr/>
        </p:nvSpPr>
        <p:spPr>
          <a:xfrm>
            <a:off x="5825664" y="4731506"/>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e)</a:t>
            </a:r>
            <a:endParaRPr kumimoji="1" lang="ja-JP" altLang="en-US" sz="2000" b="1" dirty="0">
              <a:solidFill>
                <a:srgbClr val="0070C0"/>
              </a:solidFill>
            </a:endParaRPr>
          </a:p>
        </p:txBody>
      </p:sp>
    </p:spTree>
    <p:extLst>
      <p:ext uri="{BB962C8B-B14F-4D97-AF65-F5344CB8AC3E}">
        <p14:creationId xmlns:p14="http://schemas.microsoft.com/office/powerpoint/2010/main" val="2180004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1931" y="123929"/>
            <a:ext cx="4690900"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新規製造技術 新規点調査シートの構成</a:t>
            </a:r>
          </a:p>
        </p:txBody>
      </p:sp>
      <p:sp>
        <p:nvSpPr>
          <p:cNvPr id="3" name="テキスト ボックス 2">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5" name="正方形/長方形 4"/>
          <p:cNvSpPr/>
          <p:nvPr/>
        </p:nvSpPr>
        <p:spPr>
          <a:xfrm>
            <a:off x="7437211" y="830346"/>
            <a:ext cx="4657450" cy="3816429"/>
          </a:xfrm>
          <a:prstGeom prst="rect">
            <a:avLst/>
          </a:prstGeom>
          <a:noFill/>
        </p:spPr>
        <p:txBody>
          <a:bodyPr wrap="square" rtlCol="0">
            <a:spAutoFit/>
          </a:bodyPr>
          <a:lstStyle/>
          <a:p>
            <a:r>
              <a:rPr lang="ja-JP" altLang="en-US" b="1" dirty="0">
                <a:latin typeface="Segoe UI" panose="020B0502040204020203" pitchFamily="34" charset="0"/>
                <a:cs typeface="Segoe UI" panose="020B0502040204020203" pitchFamily="34" charset="0"/>
              </a:rPr>
              <a:t>■シートの構成</a:t>
            </a:r>
            <a:endParaRPr lang="en-US" altLang="ja-JP" b="1" dirty="0">
              <a:latin typeface="Segoe UI" panose="020B0502040204020203" pitchFamily="34" charset="0"/>
              <a:cs typeface="Segoe UI" panose="020B0502040204020203" pitchFamily="34" charset="0"/>
            </a:endParaRPr>
          </a:p>
          <a:p>
            <a:r>
              <a:rPr lang="ja-JP" altLang="en-US" sz="1400" b="1" u="sng" dirty="0"/>
              <a:t>構成部 </a:t>
            </a:r>
            <a:r>
              <a:rPr lang="en-US" altLang="ja-JP" sz="1400" b="1" u="sng" dirty="0"/>
              <a:t>d)</a:t>
            </a:r>
            <a:r>
              <a:rPr lang="ja-JP" altLang="en-US" sz="1400" b="1" u="sng" dirty="0"/>
              <a:t>技術の新規性レベル</a:t>
            </a:r>
            <a:endParaRPr lang="en-US" altLang="ja-JP" sz="1400" b="1" u="sng" dirty="0"/>
          </a:p>
          <a:p>
            <a:r>
              <a:rPr lang="en-US" altLang="ja-JP" sz="1400" b="1" dirty="0"/>
              <a:t>   </a:t>
            </a:r>
            <a:r>
              <a:rPr lang="ja-JP" altLang="en-US" sz="1400" b="1" dirty="0"/>
              <a:t>「技術レベル」に，新規採用部品の技術が実績部品と同一の場合は「従来」，類似の場合は「応用」，異なる場合は「新技術」を選択する。また，新規／応用の場合の実績部品との差異</a:t>
            </a:r>
            <a:r>
              <a:rPr lang="en-US" altLang="ja-JP" sz="1400" b="1" dirty="0"/>
              <a:t>(</a:t>
            </a:r>
            <a:r>
              <a:rPr lang="ja-JP" altLang="en-US" sz="1400" b="1" dirty="0"/>
              <a:t>関連工程や材料との技術組合せを含む</a:t>
            </a:r>
            <a:r>
              <a:rPr lang="en-US" altLang="ja-JP" sz="1400" b="1" dirty="0"/>
              <a:t>)</a:t>
            </a:r>
            <a:r>
              <a:rPr lang="ja-JP" altLang="en-US" sz="1400" b="1" dirty="0"/>
              <a:t>及び非該当の場合の理由を記入する。</a:t>
            </a:r>
            <a:endParaRPr lang="en-US" altLang="ja-JP" sz="1400" b="1" dirty="0"/>
          </a:p>
          <a:p>
            <a:endParaRPr lang="en-US" altLang="ja-JP" sz="1400" b="1" dirty="0"/>
          </a:p>
          <a:p>
            <a:r>
              <a:rPr lang="ja-JP" altLang="en-US" sz="1400" b="1" u="sng" dirty="0"/>
              <a:t>構成部 </a:t>
            </a:r>
            <a:r>
              <a:rPr lang="en-US" altLang="ja-JP" sz="1400" b="1" u="sng" dirty="0"/>
              <a:t>e) </a:t>
            </a:r>
            <a:r>
              <a:rPr lang="en-US" altLang="zh-TW" sz="1400" b="1" u="sng" dirty="0"/>
              <a:t>4M1E</a:t>
            </a:r>
            <a:r>
              <a:rPr lang="ja-JP" altLang="en-US" sz="1400" b="1" u="sng" dirty="0"/>
              <a:t>影響，懸念点</a:t>
            </a:r>
            <a:endParaRPr lang="en-US" altLang="ja-JP" sz="1400" b="1" u="sng" dirty="0"/>
          </a:p>
          <a:p>
            <a:r>
              <a:rPr lang="ja-JP" altLang="en-US" sz="1400" b="1" dirty="0"/>
              <a:t>新規／応用の項目について，実績製品からの変化点を</a:t>
            </a:r>
            <a:r>
              <a:rPr lang="en-US" altLang="ja-JP" sz="1400" b="1" dirty="0"/>
              <a:t>4M1E</a:t>
            </a:r>
            <a:r>
              <a:rPr lang="ja-JP" altLang="en-US" sz="1400" b="1" dirty="0"/>
              <a:t>に落とし込み，懸念点を記入する。このシートで抽出した新規点／変化点ついて，新規製造技術新規点評価シートで評価項目に落とし込む。</a:t>
            </a:r>
          </a:p>
          <a:p>
            <a:r>
              <a:rPr lang="en-US" altLang="ja-JP" sz="1400" b="1" dirty="0"/>
              <a:t>※</a:t>
            </a:r>
            <a:r>
              <a:rPr lang="ja-JP" altLang="en-US" sz="1400" b="1" dirty="0"/>
              <a:t>車載実績部品との差分から，新規採用部品の</a:t>
            </a:r>
            <a:r>
              <a:rPr lang="en-US" altLang="ja-JP" sz="1400" b="1" dirty="0"/>
              <a:t>4M1E</a:t>
            </a:r>
            <a:r>
              <a:rPr lang="ja-JP" altLang="en-US" sz="1400" b="1" dirty="0"/>
              <a:t>における従来／応用／新技術の判断指標を表</a:t>
            </a:r>
            <a:r>
              <a:rPr lang="en-US" altLang="ja-JP" sz="1400" b="1" dirty="0"/>
              <a:t>1</a:t>
            </a:r>
            <a:r>
              <a:rPr lang="ja-JP" altLang="en-US" sz="1400" b="1" dirty="0"/>
              <a:t>に示す。</a:t>
            </a:r>
          </a:p>
          <a:p>
            <a:endParaRPr lang="en-US" altLang="ja-JP" sz="1400" b="1" dirty="0"/>
          </a:p>
          <a:p>
            <a:endParaRPr lang="en-US" altLang="ja-JP" sz="1400" b="1" dirty="0"/>
          </a:p>
        </p:txBody>
      </p:sp>
      <p:pic>
        <p:nvPicPr>
          <p:cNvPr id="4" name="図 3">
            <a:extLst>
              <a:ext uri="{FF2B5EF4-FFF2-40B4-BE49-F238E27FC236}">
                <a16:creationId xmlns:a16="http://schemas.microsoft.com/office/drawing/2014/main" id="{83B1E5E3-D622-76A8-ACC0-B3944C8203D2}"/>
              </a:ext>
            </a:extLst>
          </p:cNvPr>
          <p:cNvPicPr>
            <a:picLocks noChangeAspect="1"/>
          </p:cNvPicPr>
          <p:nvPr/>
        </p:nvPicPr>
        <p:blipFill>
          <a:blip r:embed="rId2"/>
          <a:stretch>
            <a:fillRect/>
          </a:stretch>
        </p:blipFill>
        <p:spPr>
          <a:xfrm>
            <a:off x="144063" y="957196"/>
            <a:ext cx="7201695" cy="4943607"/>
          </a:xfrm>
          <a:prstGeom prst="rect">
            <a:avLst/>
          </a:prstGeom>
        </p:spPr>
      </p:pic>
      <p:sp>
        <p:nvSpPr>
          <p:cNvPr id="6" name="テキスト ボックス 5">
            <a:extLst>
              <a:ext uri="{FF2B5EF4-FFF2-40B4-BE49-F238E27FC236}">
                <a16:creationId xmlns:a16="http://schemas.microsoft.com/office/drawing/2014/main" id="{914510A3-831A-F2F9-0B34-B546FE540239}"/>
              </a:ext>
            </a:extLst>
          </p:cNvPr>
          <p:cNvSpPr txBox="1"/>
          <p:nvPr/>
        </p:nvSpPr>
        <p:spPr>
          <a:xfrm>
            <a:off x="2006979" y="1506390"/>
            <a:ext cx="1279517" cy="400110"/>
          </a:xfrm>
          <a:prstGeom prst="rect">
            <a:avLst/>
          </a:prstGeom>
          <a:solidFill>
            <a:srgbClr val="FFFFFF"/>
          </a:solidFill>
        </p:spPr>
        <p:txBody>
          <a:bodyPr wrap="none" rtlCol="0">
            <a:spAutoFit/>
          </a:bodyPr>
          <a:lstStyle/>
          <a:p>
            <a:r>
              <a:rPr lang="ja-JP" altLang="en-US" sz="2000" b="1" dirty="0">
                <a:solidFill>
                  <a:srgbClr val="0070C0"/>
                </a:solidFill>
              </a:rPr>
              <a:t>構成部 </a:t>
            </a:r>
            <a:r>
              <a:rPr lang="en-US" altLang="ja-JP" sz="2000" b="1" dirty="0">
                <a:solidFill>
                  <a:srgbClr val="0070C0"/>
                </a:solidFill>
              </a:rPr>
              <a:t>a)</a:t>
            </a:r>
            <a:endParaRPr kumimoji="1" lang="ja-JP" altLang="en-US" sz="2000" b="1" dirty="0">
              <a:solidFill>
                <a:srgbClr val="0070C0"/>
              </a:solidFill>
            </a:endParaRPr>
          </a:p>
        </p:txBody>
      </p:sp>
      <p:sp>
        <p:nvSpPr>
          <p:cNvPr id="7" name="テキスト ボックス 6">
            <a:extLst>
              <a:ext uri="{FF2B5EF4-FFF2-40B4-BE49-F238E27FC236}">
                <a16:creationId xmlns:a16="http://schemas.microsoft.com/office/drawing/2014/main" id="{273FC864-95FE-FD8E-B82D-FDBDAF468A50}"/>
              </a:ext>
            </a:extLst>
          </p:cNvPr>
          <p:cNvSpPr txBox="1"/>
          <p:nvPr/>
        </p:nvSpPr>
        <p:spPr>
          <a:xfrm>
            <a:off x="1998964" y="2943106"/>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b)</a:t>
            </a:r>
            <a:endParaRPr kumimoji="1" lang="ja-JP" altLang="en-US" sz="2000" b="1" dirty="0">
              <a:solidFill>
                <a:srgbClr val="0070C0"/>
              </a:solidFill>
            </a:endParaRPr>
          </a:p>
        </p:txBody>
      </p:sp>
      <p:sp>
        <p:nvSpPr>
          <p:cNvPr id="8" name="テキスト ボックス 7">
            <a:extLst>
              <a:ext uri="{FF2B5EF4-FFF2-40B4-BE49-F238E27FC236}">
                <a16:creationId xmlns:a16="http://schemas.microsoft.com/office/drawing/2014/main" id="{CA2CDBC9-1B28-34FF-25DA-67993F5F8687}"/>
              </a:ext>
            </a:extLst>
          </p:cNvPr>
          <p:cNvSpPr txBox="1"/>
          <p:nvPr/>
        </p:nvSpPr>
        <p:spPr>
          <a:xfrm>
            <a:off x="3925997" y="3376263"/>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c)</a:t>
            </a:r>
            <a:endParaRPr kumimoji="1" lang="ja-JP" altLang="en-US" sz="2000" b="1" dirty="0">
              <a:solidFill>
                <a:srgbClr val="0070C0"/>
              </a:solidFill>
            </a:endParaRPr>
          </a:p>
        </p:txBody>
      </p:sp>
      <p:sp>
        <p:nvSpPr>
          <p:cNvPr id="9" name="テキスト ボックス 8">
            <a:extLst>
              <a:ext uri="{FF2B5EF4-FFF2-40B4-BE49-F238E27FC236}">
                <a16:creationId xmlns:a16="http://schemas.microsoft.com/office/drawing/2014/main" id="{9EC74B13-3747-F8D8-F65E-3A9E1653A1DB}"/>
              </a:ext>
            </a:extLst>
          </p:cNvPr>
          <p:cNvSpPr txBox="1"/>
          <p:nvPr/>
        </p:nvSpPr>
        <p:spPr>
          <a:xfrm>
            <a:off x="4754879" y="4009475"/>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d)</a:t>
            </a:r>
            <a:endParaRPr kumimoji="1" lang="ja-JP" altLang="en-US" sz="2000" b="1" dirty="0">
              <a:solidFill>
                <a:srgbClr val="0070C0"/>
              </a:solidFill>
            </a:endParaRPr>
          </a:p>
        </p:txBody>
      </p:sp>
      <p:sp>
        <p:nvSpPr>
          <p:cNvPr id="10" name="テキスト ボックス 9">
            <a:extLst>
              <a:ext uri="{FF2B5EF4-FFF2-40B4-BE49-F238E27FC236}">
                <a16:creationId xmlns:a16="http://schemas.microsoft.com/office/drawing/2014/main" id="{8F2AEEE7-B941-5FE3-2AA4-DD37A85D48FE}"/>
              </a:ext>
            </a:extLst>
          </p:cNvPr>
          <p:cNvSpPr txBox="1"/>
          <p:nvPr/>
        </p:nvSpPr>
        <p:spPr>
          <a:xfrm>
            <a:off x="5825664" y="4731506"/>
            <a:ext cx="1287532" cy="400110"/>
          </a:xfrm>
          <a:prstGeom prst="rect">
            <a:avLst/>
          </a:prstGeom>
          <a:solidFill>
            <a:srgbClr val="FFFFFF">
              <a:alpha val="69804"/>
            </a:srgbClr>
          </a:solidFill>
        </p:spPr>
        <p:txBody>
          <a:bodyPr wrap="none" rtlCol="0">
            <a:spAutoFit/>
          </a:bodyPr>
          <a:lstStyle/>
          <a:p>
            <a:r>
              <a:rPr kumimoji="1" lang="ja-JP" altLang="en-US" sz="2000" b="1" dirty="0">
                <a:solidFill>
                  <a:srgbClr val="0070C0"/>
                </a:solidFill>
              </a:rPr>
              <a:t>構成部 </a:t>
            </a:r>
            <a:r>
              <a:rPr kumimoji="1" lang="en-US" altLang="ja-JP" sz="2000" b="1" dirty="0">
                <a:solidFill>
                  <a:srgbClr val="0070C0"/>
                </a:solidFill>
              </a:rPr>
              <a:t>e)</a:t>
            </a:r>
            <a:endParaRPr kumimoji="1" lang="ja-JP" altLang="en-US" sz="2000" b="1" dirty="0">
              <a:solidFill>
                <a:srgbClr val="0070C0"/>
              </a:solidFill>
            </a:endParaRPr>
          </a:p>
        </p:txBody>
      </p:sp>
    </p:spTree>
    <p:extLst>
      <p:ext uri="{BB962C8B-B14F-4D97-AF65-F5344CB8AC3E}">
        <p14:creationId xmlns:p14="http://schemas.microsoft.com/office/powerpoint/2010/main" val="4008088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1931" y="123929"/>
            <a:ext cx="4690900" cy="400110"/>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ja-JP" altLang="en-US" dirty="0"/>
              <a:t>新規製造技術 新規点調査シートの構成</a:t>
            </a:r>
          </a:p>
        </p:txBody>
      </p:sp>
      <p:sp>
        <p:nvSpPr>
          <p:cNvPr id="3" name="テキスト ボックス 2">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sp>
        <p:nvSpPr>
          <p:cNvPr id="5" name="正方形/長方形 4"/>
          <p:cNvSpPr/>
          <p:nvPr/>
        </p:nvSpPr>
        <p:spPr>
          <a:xfrm>
            <a:off x="1562793" y="728039"/>
            <a:ext cx="8385540" cy="369332"/>
          </a:xfrm>
          <a:prstGeom prst="rect">
            <a:avLst/>
          </a:prstGeom>
          <a:noFill/>
        </p:spPr>
        <p:txBody>
          <a:bodyPr wrap="square" rtlCol="0">
            <a:spAutoFit/>
          </a:bodyPr>
          <a:lstStyle/>
          <a:p>
            <a:r>
              <a:rPr lang="ja-JP" altLang="en-US" b="1" dirty="0">
                <a:latin typeface="Segoe UI" panose="020B0502040204020203" pitchFamily="34" charset="0"/>
                <a:cs typeface="Segoe UI" panose="020B0502040204020203" pitchFamily="34" charset="0"/>
              </a:rPr>
              <a:t>■表</a:t>
            </a:r>
            <a:r>
              <a:rPr lang="en-US" altLang="ja-JP" b="1" dirty="0">
                <a:latin typeface="Segoe UI" panose="020B0502040204020203" pitchFamily="34" charset="0"/>
                <a:cs typeface="Segoe UI" panose="020B0502040204020203" pitchFamily="34" charset="0"/>
              </a:rPr>
              <a:t>1</a:t>
            </a:r>
            <a:r>
              <a:rPr lang="ja-JP" altLang="en-US" b="1" dirty="0">
                <a:latin typeface="Segoe UI" panose="020B0502040204020203" pitchFamily="34" charset="0"/>
                <a:cs typeface="Segoe UI" panose="020B0502040204020203" pitchFamily="34" charset="0"/>
              </a:rPr>
              <a:t>－実績製品の</a:t>
            </a:r>
            <a:r>
              <a:rPr lang="en-US" altLang="ja-JP" b="1" dirty="0">
                <a:latin typeface="Segoe UI" panose="020B0502040204020203" pitchFamily="34" charset="0"/>
                <a:cs typeface="Segoe UI" panose="020B0502040204020203" pitchFamily="34" charset="0"/>
              </a:rPr>
              <a:t>4M1E</a:t>
            </a:r>
            <a:r>
              <a:rPr lang="ja-JP" altLang="en-US" b="1" dirty="0">
                <a:latin typeface="Segoe UI" panose="020B0502040204020203" pitchFamily="34" charset="0"/>
                <a:cs typeface="Segoe UI" panose="020B0502040204020203" pitchFamily="34" charset="0"/>
              </a:rPr>
              <a:t>からの差分における従来／応用／新規の判断指標</a:t>
            </a:r>
            <a:endParaRPr lang="en-US" altLang="ja-JP" b="1" dirty="0">
              <a:latin typeface="Segoe UI" panose="020B0502040204020203" pitchFamily="34" charset="0"/>
              <a:cs typeface="Segoe UI" panose="020B0502040204020203" pitchFamily="34" charset="0"/>
            </a:endParaRPr>
          </a:p>
        </p:txBody>
      </p:sp>
      <p:graphicFrame>
        <p:nvGraphicFramePr>
          <p:cNvPr id="7" name="表 6">
            <a:extLst>
              <a:ext uri="{FF2B5EF4-FFF2-40B4-BE49-F238E27FC236}">
                <a16:creationId xmlns:a16="http://schemas.microsoft.com/office/drawing/2014/main" id="{AFA99F60-06AF-BF36-62B2-3A573AD6E5FC}"/>
              </a:ext>
            </a:extLst>
          </p:cNvPr>
          <p:cNvGraphicFramePr>
            <a:graphicFrameLocks noGrp="1"/>
          </p:cNvGraphicFramePr>
          <p:nvPr>
            <p:extLst>
              <p:ext uri="{D42A27DB-BD31-4B8C-83A1-F6EECF244321}">
                <p14:modId xmlns:p14="http://schemas.microsoft.com/office/powerpoint/2010/main" val="366110789"/>
              </p:ext>
            </p:extLst>
          </p:nvPr>
        </p:nvGraphicFramePr>
        <p:xfrm>
          <a:off x="839585" y="1151737"/>
          <a:ext cx="9684325" cy="5373754"/>
        </p:xfrm>
        <a:graphic>
          <a:graphicData uri="http://schemas.openxmlformats.org/drawingml/2006/table">
            <a:tbl>
              <a:tblPr firstRow="1" firstCol="1" bandRow="1"/>
              <a:tblGrid>
                <a:gridCol w="1030345">
                  <a:extLst>
                    <a:ext uri="{9D8B030D-6E8A-4147-A177-3AD203B41FA5}">
                      <a16:colId xmlns:a16="http://schemas.microsoft.com/office/drawing/2014/main" val="721980773"/>
                    </a:ext>
                  </a:extLst>
                </a:gridCol>
                <a:gridCol w="1421510">
                  <a:extLst>
                    <a:ext uri="{9D8B030D-6E8A-4147-A177-3AD203B41FA5}">
                      <a16:colId xmlns:a16="http://schemas.microsoft.com/office/drawing/2014/main" val="597109329"/>
                    </a:ext>
                  </a:extLst>
                </a:gridCol>
                <a:gridCol w="1446494">
                  <a:extLst>
                    <a:ext uri="{9D8B030D-6E8A-4147-A177-3AD203B41FA5}">
                      <a16:colId xmlns:a16="http://schemas.microsoft.com/office/drawing/2014/main" val="3813155236"/>
                    </a:ext>
                  </a:extLst>
                </a:gridCol>
                <a:gridCol w="1446494">
                  <a:extLst>
                    <a:ext uri="{9D8B030D-6E8A-4147-A177-3AD203B41FA5}">
                      <a16:colId xmlns:a16="http://schemas.microsoft.com/office/drawing/2014/main" val="2406064105"/>
                    </a:ext>
                  </a:extLst>
                </a:gridCol>
                <a:gridCol w="1446494">
                  <a:extLst>
                    <a:ext uri="{9D8B030D-6E8A-4147-A177-3AD203B41FA5}">
                      <a16:colId xmlns:a16="http://schemas.microsoft.com/office/drawing/2014/main" val="2260720536"/>
                    </a:ext>
                  </a:extLst>
                </a:gridCol>
                <a:gridCol w="1446494">
                  <a:extLst>
                    <a:ext uri="{9D8B030D-6E8A-4147-A177-3AD203B41FA5}">
                      <a16:colId xmlns:a16="http://schemas.microsoft.com/office/drawing/2014/main" val="3437867997"/>
                    </a:ext>
                  </a:extLst>
                </a:gridCol>
                <a:gridCol w="1446494">
                  <a:extLst>
                    <a:ext uri="{9D8B030D-6E8A-4147-A177-3AD203B41FA5}">
                      <a16:colId xmlns:a16="http://schemas.microsoft.com/office/drawing/2014/main" val="3051538906"/>
                    </a:ext>
                  </a:extLst>
                </a:gridCol>
              </a:tblGrid>
              <a:tr h="807848">
                <a:tc>
                  <a:txBody>
                    <a:bodyPr/>
                    <a:lstStyle/>
                    <a:p>
                      <a:endParaRPr lang="ja-JP" sz="9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ja-JP" sz="900" kern="100" dirty="0">
                          <a:solidFill>
                            <a:srgbClr val="000000"/>
                          </a:solidFill>
                          <a:effectLst/>
                          <a:latin typeface="+mn-ea"/>
                          <a:ea typeface="+mn-ea"/>
                        </a:rPr>
                        <a:t>定義</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en-US" sz="900" kern="100" dirty="0">
                          <a:solidFill>
                            <a:srgbClr val="000000"/>
                          </a:solidFill>
                          <a:effectLst/>
                          <a:latin typeface="+mn-ea"/>
                          <a:ea typeface="+mn-ea"/>
                        </a:rPr>
                        <a:t>Man</a:t>
                      </a:r>
                      <a:br>
                        <a:rPr lang="en-US" sz="900" kern="100" dirty="0">
                          <a:solidFill>
                            <a:srgbClr val="000000"/>
                          </a:solidFill>
                          <a:effectLst/>
                          <a:latin typeface="+mn-ea"/>
                          <a:ea typeface="+mn-ea"/>
                        </a:rPr>
                      </a:br>
                      <a:r>
                        <a:rPr lang="ja-JP" sz="900" kern="100" dirty="0">
                          <a:solidFill>
                            <a:srgbClr val="000000"/>
                          </a:solidFill>
                          <a:effectLst/>
                          <a:latin typeface="+mn-ea"/>
                          <a:ea typeface="+mn-ea"/>
                        </a:rPr>
                        <a:t>（作業者管理）</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en-US" sz="900" kern="100" dirty="0">
                          <a:solidFill>
                            <a:srgbClr val="000000"/>
                          </a:solidFill>
                          <a:effectLst/>
                          <a:latin typeface="+mn-ea"/>
                          <a:ea typeface="+mn-ea"/>
                        </a:rPr>
                        <a:t>Machine</a:t>
                      </a:r>
                      <a:br>
                        <a:rPr lang="en-US" sz="900" kern="100" dirty="0">
                          <a:solidFill>
                            <a:srgbClr val="000000"/>
                          </a:solidFill>
                          <a:effectLst/>
                          <a:latin typeface="+mn-ea"/>
                          <a:ea typeface="+mn-ea"/>
                        </a:rPr>
                      </a:br>
                      <a:r>
                        <a:rPr lang="ja-JP" sz="900" kern="100" dirty="0">
                          <a:solidFill>
                            <a:srgbClr val="000000"/>
                          </a:solidFill>
                          <a:effectLst/>
                          <a:latin typeface="+mn-ea"/>
                          <a:ea typeface="+mn-ea"/>
                        </a:rPr>
                        <a:t>（装置（治工具含む））</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en-US" sz="900" kern="100" dirty="0">
                          <a:solidFill>
                            <a:srgbClr val="000000"/>
                          </a:solidFill>
                          <a:effectLst/>
                          <a:latin typeface="+mn-ea"/>
                          <a:ea typeface="+mn-ea"/>
                        </a:rPr>
                        <a:t>Material</a:t>
                      </a:r>
                      <a:br>
                        <a:rPr lang="en-US" sz="900" kern="100" dirty="0">
                          <a:solidFill>
                            <a:srgbClr val="000000"/>
                          </a:solidFill>
                          <a:effectLst/>
                          <a:latin typeface="+mn-ea"/>
                          <a:ea typeface="+mn-ea"/>
                        </a:rPr>
                      </a:br>
                      <a:r>
                        <a:rPr lang="ja-JP" sz="900" kern="100" dirty="0">
                          <a:solidFill>
                            <a:srgbClr val="000000"/>
                          </a:solidFill>
                          <a:effectLst/>
                          <a:latin typeface="+mn-ea"/>
                          <a:ea typeface="+mn-ea"/>
                        </a:rPr>
                        <a:t>（直材として）</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en-US" sz="900" kern="100" dirty="0">
                          <a:solidFill>
                            <a:srgbClr val="000000"/>
                          </a:solidFill>
                          <a:effectLst/>
                          <a:latin typeface="+mn-ea"/>
                          <a:ea typeface="+mn-ea"/>
                        </a:rPr>
                        <a:t>Method</a:t>
                      </a:r>
                      <a:br>
                        <a:rPr lang="en-US" sz="900" kern="100" dirty="0">
                          <a:solidFill>
                            <a:srgbClr val="000000"/>
                          </a:solidFill>
                          <a:effectLst/>
                          <a:latin typeface="+mn-ea"/>
                          <a:ea typeface="+mn-ea"/>
                        </a:rPr>
                      </a:br>
                      <a:r>
                        <a:rPr lang="ja-JP" sz="900" kern="100" dirty="0">
                          <a:solidFill>
                            <a:srgbClr val="000000"/>
                          </a:solidFill>
                          <a:effectLst/>
                          <a:latin typeface="+mn-ea"/>
                          <a:ea typeface="+mn-ea"/>
                        </a:rPr>
                        <a:t>（工法）</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en-US" sz="900" kern="100" dirty="0">
                          <a:solidFill>
                            <a:srgbClr val="000000"/>
                          </a:solidFill>
                          <a:effectLst/>
                          <a:latin typeface="+mn-ea"/>
                          <a:ea typeface="+mn-ea"/>
                        </a:rPr>
                        <a:t>Environment</a:t>
                      </a:r>
                      <a:br>
                        <a:rPr lang="en-US" sz="900" kern="100" dirty="0">
                          <a:solidFill>
                            <a:srgbClr val="000000"/>
                          </a:solidFill>
                          <a:effectLst/>
                          <a:latin typeface="+mn-ea"/>
                          <a:ea typeface="+mn-ea"/>
                        </a:rPr>
                      </a:br>
                      <a:r>
                        <a:rPr lang="ja-JP" sz="900" kern="100" dirty="0">
                          <a:solidFill>
                            <a:srgbClr val="000000"/>
                          </a:solidFill>
                          <a:effectLst/>
                          <a:latin typeface="+mn-ea"/>
                          <a:ea typeface="+mn-ea"/>
                        </a:rPr>
                        <a:t>（クリーン度管理）</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8890810"/>
                  </a:ext>
                </a:extLst>
              </a:tr>
              <a:tr h="742488">
                <a:tc rowSpan="2">
                  <a:txBody>
                    <a:bodyPr/>
                    <a:lstStyle/>
                    <a:p>
                      <a:pPr algn="ctr"/>
                      <a:r>
                        <a:rPr lang="ja-JP" sz="900" kern="0">
                          <a:solidFill>
                            <a:srgbClr val="000000"/>
                          </a:solidFill>
                          <a:effectLst/>
                          <a:latin typeface="+mn-ea"/>
                          <a:ea typeface="+mn-ea"/>
                          <a:cs typeface="ＭＳ Ｐゴシック" panose="020B0600070205080204" pitchFamily="50" charset="-128"/>
                        </a:rPr>
                        <a:t>従来</a:t>
                      </a:r>
                      <a:endParaRPr lang="ja-JP" sz="900" kern="10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rowSpan="2">
                  <a:txBody>
                    <a:bodyPr/>
                    <a:lstStyle/>
                    <a:p>
                      <a:pPr algn="ctr"/>
                      <a:r>
                        <a:rPr lang="ja-JP" sz="900" kern="100">
                          <a:effectLst/>
                          <a:latin typeface="+mn-ea"/>
                          <a:ea typeface="+mn-ea"/>
                        </a:rPr>
                        <a:t>既存の製造条件・環境が使えるもの</a:t>
                      </a:r>
                      <a:br>
                        <a:rPr lang="en-US" sz="900" kern="100">
                          <a:effectLst/>
                          <a:latin typeface="+mn-ea"/>
                          <a:ea typeface="+mn-ea"/>
                        </a:rPr>
                      </a:br>
                      <a:r>
                        <a:rPr lang="en-US" sz="900" kern="100">
                          <a:effectLst/>
                          <a:latin typeface="+mn-ea"/>
                          <a:ea typeface="+mn-ea"/>
                        </a:rPr>
                        <a:t>or</a:t>
                      </a:r>
                      <a:br>
                        <a:rPr lang="en-US" sz="900" kern="100">
                          <a:effectLst/>
                          <a:latin typeface="+mn-ea"/>
                          <a:ea typeface="+mn-ea"/>
                        </a:rPr>
                      </a:br>
                      <a:r>
                        <a:rPr lang="ja-JP" sz="900" kern="100">
                          <a:effectLst/>
                          <a:latin typeface="+mn-ea"/>
                          <a:ea typeface="+mn-ea"/>
                        </a:rPr>
                        <a:t>同じテクノロジーで製造実績のあるもの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変更無し</a:t>
                      </a:r>
                      <a:br>
                        <a:rPr lang="en-US" sz="900" kern="100" dirty="0">
                          <a:effectLst/>
                          <a:latin typeface="+mn-ea"/>
                          <a:ea typeface="+mn-ea"/>
                        </a:rPr>
                      </a:br>
                      <a:r>
                        <a:rPr lang="ja-JP" sz="900" kern="100" dirty="0">
                          <a:effectLst/>
                          <a:latin typeface="+mn-ea"/>
                          <a:ea typeface="+mn-ea"/>
                        </a:rPr>
                        <a:t>（同一拠点での管理）</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変更無し</a:t>
                      </a:r>
                      <a:br>
                        <a:rPr lang="en-US" sz="900" kern="100" dirty="0">
                          <a:effectLst/>
                          <a:latin typeface="+mn-ea"/>
                          <a:ea typeface="+mn-ea"/>
                        </a:rPr>
                      </a:br>
                      <a:r>
                        <a:rPr lang="ja-JP" sz="900" kern="100" dirty="0">
                          <a:effectLst/>
                          <a:latin typeface="+mn-ea"/>
                          <a:ea typeface="+mn-ea"/>
                        </a:rPr>
                        <a:t>（同一装置メーカ機種）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変更無し</a:t>
                      </a:r>
                      <a:br>
                        <a:rPr lang="en-US" sz="900" kern="100">
                          <a:effectLst/>
                          <a:latin typeface="+mn-ea"/>
                          <a:ea typeface="+mn-ea"/>
                        </a:rPr>
                      </a:br>
                      <a:r>
                        <a:rPr lang="ja-JP" sz="900" kern="100">
                          <a:effectLst/>
                          <a:latin typeface="+mn-ea"/>
                          <a:ea typeface="+mn-ea"/>
                        </a:rPr>
                        <a:t>（同一材料メーカの材料）</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変更無し</a:t>
                      </a:r>
                      <a:br>
                        <a:rPr lang="en-US" sz="900" kern="100">
                          <a:effectLst/>
                          <a:latin typeface="+mn-ea"/>
                          <a:ea typeface="+mn-ea"/>
                        </a:rPr>
                      </a:br>
                      <a:r>
                        <a:rPr lang="ja-JP" sz="900" kern="100">
                          <a:effectLst/>
                          <a:latin typeface="+mn-ea"/>
                          <a:ea typeface="+mn-ea"/>
                        </a:rPr>
                        <a:t>（同一工法）</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変更無し</a:t>
                      </a:r>
                      <a:br>
                        <a:rPr lang="en-US" sz="900" kern="100">
                          <a:effectLst/>
                          <a:latin typeface="+mn-ea"/>
                          <a:ea typeface="+mn-ea"/>
                        </a:rPr>
                      </a:br>
                      <a:r>
                        <a:rPr lang="ja-JP" sz="900" kern="100">
                          <a:effectLst/>
                          <a:latin typeface="+mn-ea"/>
                          <a:ea typeface="+mn-ea"/>
                        </a:rPr>
                        <a:t>（同一拠点，環境）</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8593031"/>
                  </a:ext>
                </a:extLst>
              </a:tr>
              <a:tr h="1292558">
                <a:tc vMerge="1">
                  <a:txBody>
                    <a:bodyPr/>
                    <a:lstStyle/>
                    <a:p>
                      <a:endParaRPr kumimoji="1" lang="ja-JP" altLang="en-US"/>
                    </a:p>
                  </a:txBody>
                  <a:tcPr/>
                </a:tc>
                <a:tc vMerge="1">
                  <a:txBody>
                    <a:bodyPr/>
                    <a:lstStyle/>
                    <a:p>
                      <a:endParaRPr kumimoji="1" lang="ja-JP" altLang="en-US"/>
                    </a:p>
                  </a:txBody>
                  <a:tcPr/>
                </a:tc>
                <a:tc>
                  <a:txBody>
                    <a:bodyPr/>
                    <a:lstStyle/>
                    <a:p>
                      <a:pPr algn="ctr"/>
                      <a:r>
                        <a:rPr lang="ja-JP" sz="900" kern="100">
                          <a:effectLst/>
                          <a:latin typeface="+mn-ea"/>
                          <a:ea typeface="+mn-ea"/>
                        </a:rPr>
                        <a:t>当該半導体メーカで同一管理が適用されている自社製造拠点</a:t>
                      </a:r>
                      <a:br>
                        <a:rPr lang="en-US" sz="900" kern="100">
                          <a:effectLst/>
                          <a:latin typeface="+mn-ea"/>
                          <a:ea typeface="+mn-ea"/>
                        </a:rPr>
                      </a:br>
                      <a:r>
                        <a:rPr lang="en-US" sz="900" kern="100">
                          <a:effectLst/>
                          <a:latin typeface="+mn-ea"/>
                          <a:ea typeface="+mn-ea"/>
                        </a:rPr>
                        <a:t>or</a:t>
                      </a:r>
                      <a:br>
                        <a:rPr lang="en-US" sz="900" kern="100">
                          <a:effectLst/>
                          <a:latin typeface="+mn-ea"/>
                          <a:ea typeface="+mn-ea"/>
                        </a:rPr>
                      </a:br>
                      <a:r>
                        <a:rPr lang="ja-JP" sz="900" kern="100">
                          <a:effectLst/>
                          <a:latin typeface="+mn-ea"/>
                          <a:ea typeface="+mn-ea"/>
                        </a:rPr>
                        <a:t>実績ある委託先</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当該半導体メーカで使用実績のある装置メーカの同種互換機種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当該半導体メーカで使用実績のある材料メーカの互換材料</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当該半導体メーカで量産実績のある互換工法</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実績のあるクリーンルーム</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6394794"/>
                  </a:ext>
                </a:extLst>
              </a:tr>
              <a:tr h="1331358">
                <a:tc>
                  <a:txBody>
                    <a:bodyPr/>
                    <a:lstStyle/>
                    <a:p>
                      <a:pPr algn="ctr"/>
                      <a:r>
                        <a:rPr lang="ja-JP" sz="900" kern="0">
                          <a:solidFill>
                            <a:srgbClr val="000000"/>
                          </a:solidFill>
                          <a:effectLst/>
                          <a:latin typeface="+mn-ea"/>
                          <a:ea typeface="+mn-ea"/>
                          <a:cs typeface="ＭＳ Ｐゴシック" panose="020B0600070205080204" pitchFamily="50" charset="-128"/>
                        </a:rPr>
                        <a:t>応用</a:t>
                      </a:r>
                      <a:endParaRPr lang="ja-JP" sz="900" kern="10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ja-JP" sz="900" kern="100">
                          <a:effectLst/>
                          <a:latin typeface="+mn-ea"/>
                          <a:ea typeface="+mn-ea"/>
                        </a:rPr>
                        <a:t>既存の製造条件・環境をベースに変更点があるもの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当該半導体メーカで使用実績のある委託先への同一管理の適用（作業認定制度やトレーニングなど）</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半導体業界で実績のある装置メーカ機種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半導体業界で実績のある材料メーカの材料</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当該半導体メーカで量産実績のある工法</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オープン環境から実績のある局所クリーン化など</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6907499"/>
                  </a:ext>
                </a:extLst>
              </a:tr>
              <a:tr h="1199502">
                <a:tc>
                  <a:txBody>
                    <a:bodyPr/>
                    <a:lstStyle/>
                    <a:p>
                      <a:pPr algn="ctr"/>
                      <a:r>
                        <a:rPr lang="ja-JP" altLang="en-US" sz="900" kern="100" dirty="0">
                          <a:effectLst/>
                          <a:latin typeface="+mn-ea"/>
                          <a:ea typeface="+mn-ea"/>
                        </a:rPr>
                        <a:t>新規</a:t>
                      </a:r>
                      <a:endParaRPr lang="ja-JP" sz="900" kern="100" dirty="0">
                        <a:effectLst/>
                        <a:latin typeface="+mn-ea"/>
                        <a:ea typeface="+mn-ea"/>
                      </a:endParaRP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r>
                        <a:rPr lang="ja-JP" sz="900" kern="100">
                          <a:effectLst/>
                          <a:latin typeface="+mn-ea"/>
                          <a:ea typeface="+mn-ea"/>
                        </a:rPr>
                        <a:t>製造条件・環境が全く新しくなるもの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実績の無い委託先での管理</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その他実績の無い装置メーカ機種</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a:effectLst/>
                          <a:latin typeface="+mn-ea"/>
                          <a:ea typeface="+mn-ea"/>
                        </a:rPr>
                        <a:t>その他実績の無い材料メーカ</a:t>
                      </a:r>
                      <a:br>
                        <a:rPr lang="en-US" sz="900" kern="100">
                          <a:effectLst/>
                          <a:latin typeface="+mn-ea"/>
                          <a:ea typeface="+mn-ea"/>
                        </a:rPr>
                      </a:br>
                      <a:r>
                        <a:rPr lang="en-US" sz="900" kern="100">
                          <a:effectLst/>
                          <a:latin typeface="+mn-ea"/>
                          <a:ea typeface="+mn-ea"/>
                        </a:rPr>
                        <a:t>or</a:t>
                      </a:r>
                      <a:br>
                        <a:rPr lang="en-US" sz="900" kern="100">
                          <a:effectLst/>
                          <a:latin typeface="+mn-ea"/>
                          <a:ea typeface="+mn-ea"/>
                        </a:rPr>
                      </a:br>
                      <a:r>
                        <a:rPr lang="ja-JP" sz="900" kern="100">
                          <a:effectLst/>
                          <a:latin typeface="+mn-ea"/>
                          <a:ea typeface="+mn-ea"/>
                        </a:rPr>
                        <a:t>実績の無い材料</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その他実績の無い工法</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ja-JP" sz="900" kern="100" dirty="0">
                          <a:effectLst/>
                          <a:latin typeface="+mn-ea"/>
                          <a:ea typeface="+mn-ea"/>
                        </a:rPr>
                        <a:t>新設クリーンルームなど</a:t>
                      </a:r>
                    </a:p>
                  </a:txBody>
                  <a:tcPr marL="53794" marR="53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2169910"/>
                  </a:ext>
                </a:extLst>
              </a:tr>
            </a:tbl>
          </a:graphicData>
        </a:graphic>
      </p:graphicFrame>
    </p:spTree>
    <p:extLst>
      <p:ext uri="{BB962C8B-B14F-4D97-AF65-F5344CB8AC3E}">
        <p14:creationId xmlns:p14="http://schemas.microsoft.com/office/powerpoint/2010/main" val="756438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831662A4-5AFB-A2D9-A5C8-738F1227C60B}"/>
              </a:ext>
            </a:extLst>
          </p:cNvPr>
          <p:cNvPicPr>
            <a:picLocks noChangeAspect="1"/>
          </p:cNvPicPr>
          <p:nvPr/>
        </p:nvPicPr>
        <p:blipFill>
          <a:blip r:embed="rId2"/>
          <a:stretch>
            <a:fillRect/>
          </a:stretch>
        </p:blipFill>
        <p:spPr>
          <a:xfrm>
            <a:off x="228600" y="1047474"/>
            <a:ext cx="7493570" cy="3041574"/>
          </a:xfrm>
          <a:prstGeom prst="rect">
            <a:avLst/>
          </a:prstGeom>
        </p:spPr>
      </p:pic>
      <p:sp>
        <p:nvSpPr>
          <p:cNvPr id="4" name="テキスト ボックス 3"/>
          <p:cNvSpPr txBox="1"/>
          <p:nvPr/>
        </p:nvSpPr>
        <p:spPr>
          <a:xfrm>
            <a:off x="71930" y="123929"/>
            <a:ext cx="7650240"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構成部 </a:t>
            </a:r>
            <a:r>
              <a:rPr lang="en-US" altLang="ja-JP" sz="2000" b="1" dirty="0">
                <a:latin typeface="Segoe UI" panose="020B0502040204020203" pitchFamily="34" charset="0"/>
                <a:cs typeface="Segoe UI" panose="020B0502040204020203" pitchFamily="34" charset="0"/>
              </a:rPr>
              <a:t>a) </a:t>
            </a:r>
            <a:r>
              <a:rPr lang="ja-JP" altLang="en-US" sz="2000" b="1" dirty="0">
                <a:latin typeface="Segoe UI" panose="020B0502040204020203" pitchFamily="34" charset="0"/>
                <a:cs typeface="Segoe UI" panose="020B0502040204020203" pitchFamily="34" charset="0"/>
              </a:rPr>
              <a:t>新規製品及び，比較対象製品の概要情報</a:t>
            </a: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7792750" y="949258"/>
            <a:ext cx="4253936" cy="3108543"/>
          </a:xfrm>
          <a:prstGeom prst="rect">
            <a:avLst/>
          </a:prstGeom>
          <a:solidFill>
            <a:schemeClr val="bg1">
              <a:lumMod val="95000"/>
            </a:schemeClr>
          </a:solidFill>
        </p:spPr>
        <p:txBody>
          <a:bodyPr wrap="square" rtlCol="0">
            <a:spAutoFit/>
          </a:bodyPr>
          <a:lstStyle/>
          <a:p>
            <a:r>
              <a:rPr lang="en-US" altLang="ja-JP" sz="1400" b="1" dirty="0">
                <a:latin typeface="+mn-ea"/>
              </a:rPr>
              <a:t>a-1) </a:t>
            </a:r>
            <a:r>
              <a:rPr lang="ja-JP" altLang="en-US" sz="1400" b="1" dirty="0">
                <a:latin typeface="+mn-ea"/>
              </a:rPr>
              <a:t>対象となる新規採用部品の製品概要、製造</a:t>
            </a:r>
            <a:endParaRPr lang="en-US" altLang="ja-JP" sz="1400" b="1" dirty="0">
              <a:latin typeface="+mn-ea"/>
            </a:endParaRPr>
          </a:p>
          <a:p>
            <a:r>
              <a:rPr lang="ja-JP" altLang="en-US" sz="1400" b="1" dirty="0">
                <a:latin typeface="+mn-ea"/>
              </a:rPr>
              <a:t>　　拠点、品質グレードおよび生産実績を記入す</a:t>
            </a:r>
            <a:endParaRPr lang="en-US" altLang="ja-JP" sz="1400" b="1" dirty="0">
              <a:latin typeface="+mn-ea"/>
            </a:endParaRPr>
          </a:p>
          <a:p>
            <a:r>
              <a:rPr lang="ja-JP" altLang="en-US" sz="1400" b="1" dirty="0">
                <a:latin typeface="+mn-ea"/>
              </a:rPr>
              <a:t>　　る。</a:t>
            </a:r>
            <a:endParaRPr lang="en-US" altLang="ja-JP" sz="1400" b="1" dirty="0">
              <a:latin typeface="+mn-ea"/>
            </a:endParaRPr>
          </a:p>
          <a:p>
            <a:endParaRPr lang="en-US" altLang="ja-JP" sz="1400" b="1" dirty="0">
              <a:latin typeface="+mn-ea"/>
            </a:endParaRPr>
          </a:p>
          <a:p>
            <a:r>
              <a:rPr lang="en-US" altLang="ja-JP" sz="1400" b="1" dirty="0">
                <a:latin typeface="+mn-ea"/>
              </a:rPr>
              <a:t>a-2) </a:t>
            </a:r>
            <a:r>
              <a:rPr lang="ja-JP" altLang="en-US" sz="1400" b="1" dirty="0">
                <a:latin typeface="+mn-ea"/>
              </a:rPr>
              <a:t>参考とする実績製品の製品概要、製造拠点、</a:t>
            </a:r>
            <a:endParaRPr lang="en-US" altLang="ja-JP" sz="1400" b="1" dirty="0">
              <a:latin typeface="+mn-ea"/>
            </a:endParaRPr>
          </a:p>
          <a:p>
            <a:r>
              <a:rPr lang="ja-JP" altLang="en-US" sz="1400" b="1" dirty="0">
                <a:latin typeface="+mn-ea"/>
              </a:rPr>
              <a:t>　　品質グレードおよび生産実績を記入する。</a:t>
            </a:r>
            <a:endParaRPr lang="en-US" altLang="ja-JP" sz="1400" b="1" dirty="0">
              <a:latin typeface="+mn-ea"/>
            </a:endParaRPr>
          </a:p>
          <a:p>
            <a:r>
              <a:rPr lang="ja-JP" altLang="en-US" sz="1400" b="1" dirty="0">
                <a:latin typeface="+mn-ea"/>
              </a:rPr>
              <a:t>　　参考とする実績は、単一製品に加え、技術</a:t>
            </a:r>
            <a:endParaRPr lang="en-US" altLang="ja-JP" sz="1400" b="1" dirty="0">
              <a:latin typeface="+mn-ea"/>
            </a:endParaRPr>
          </a:p>
          <a:p>
            <a:r>
              <a:rPr lang="ja-JP" altLang="en-US" sz="1400" b="1" dirty="0">
                <a:latin typeface="+mn-ea"/>
              </a:rPr>
              <a:t>　　要素の実績としてプロセスおよび製品シリー</a:t>
            </a:r>
            <a:endParaRPr lang="en-US" altLang="ja-JP" sz="1400" b="1" dirty="0">
              <a:latin typeface="+mn-ea"/>
            </a:endParaRPr>
          </a:p>
          <a:p>
            <a:r>
              <a:rPr lang="ja-JP" altLang="en-US" sz="1400" b="1" dirty="0">
                <a:latin typeface="+mn-ea"/>
              </a:rPr>
              <a:t>　　ズの記載も可とする。</a:t>
            </a:r>
            <a:r>
              <a:rPr lang="en-US" altLang="ja-JP" sz="1400" b="1" dirty="0">
                <a:latin typeface="+mn-ea"/>
              </a:rPr>
              <a:t>(</a:t>
            </a:r>
            <a:r>
              <a:rPr lang="ja-JP" altLang="en-US" sz="1400" b="1" dirty="0">
                <a:latin typeface="+mn-ea"/>
              </a:rPr>
              <a:t>必要に応じ列を追加</a:t>
            </a:r>
            <a:r>
              <a:rPr lang="en-US" altLang="ja-JP" sz="1400" b="1" dirty="0">
                <a:latin typeface="+mn-ea"/>
              </a:rPr>
              <a:t>)</a:t>
            </a:r>
            <a:endParaRPr lang="ja-JP" altLang="en-US" sz="1400" b="1" dirty="0">
              <a:latin typeface="+mn-ea"/>
            </a:endParaRPr>
          </a:p>
          <a:p>
            <a:endParaRPr lang="en-US" altLang="ja-JP" sz="1400" b="1" dirty="0">
              <a:latin typeface="+mn-ea"/>
            </a:endParaRPr>
          </a:p>
          <a:p>
            <a:r>
              <a:rPr lang="en-US" altLang="ja-JP" sz="1400" b="1" dirty="0">
                <a:latin typeface="+mn-ea"/>
              </a:rPr>
              <a:t>a-3) </a:t>
            </a:r>
            <a:r>
              <a:rPr lang="ja-JP" altLang="en-US" sz="1400" b="1" dirty="0">
                <a:latin typeface="+mn-ea"/>
              </a:rPr>
              <a:t>単一製品では過少になる場合、同一プロセス</a:t>
            </a:r>
            <a:endParaRPr lang="en-US" altLang="ja-JP" sz="1400" b="1" dirty="0">
              <a:latin typeface="+mn-ea"/>
            </a:endParaRPr>
          </a:p>
          <a:p>
            <a:r>
              <a:rPr lang="ja-JP" altLang="en-US" sz="1400" b="1" dirty="0">
                <a:latin typeface="+mn-ea"/>
              </a:rPr>
              <a:t>　　の複数製品の生産実績（生産開始時期、累計</a:t>
            </a:r>
            <a:endParaRPr lang="en-US" altLang="ja-JP" sz="1400" b="1" dirty="0">
              <a:latin typeface="+mn-ea"/>
            </a:endParaRPr>
          </a:p>
          <a:p>
            <a:r>
              <a:rPr lang="ja-JP" altLang="en-US" sz="1400" b="1" dirty="0">
                <a:latin typeface="+mn-ea"/>
              </a:rPr>
              <a:t>　　生産量）でも可とする。</a:t>
            </a:r>
            <a:endParaRPr lang="en-US" altLang="ja-JP" sz="1400" b="1" dirty="0">
              <a:latin typeface="+mn-ea"/>
            </a:endParaRPr>
          </a:p>
          <a:p>
            <a:endParaRPr lang="en-US" altLang="ja-JP" sz="1400" b="1" dirty="0">
              <a:latin typeface="+mn-ea"/>
            </a:endParaRPr>
          </a:p>
        </p:txBody>
      </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5127360" y="967673"/>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5127360" y="4080250"/>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1" name="グループ化 20">
            <a:extLst>
              <a:ext uri="{FF2B5EF4-FFF2-40B4-BE49-F238E27FC236}">
                <a16:creationId xmlns:a16="http://schemas.microsoft.com/office/drawing/2014/main" id="{140ABD6F-CE85-CC54-855A-558AF4EC8B2C}"/>
              </a:ext>
            </a:extLst>
          </p:cNvPr>
          <p:cNvGrpSpPr/>
          <p:nvPr/>
        </p:nvGrpSpPr>
        <p:grpSpPr>
          <a:xfrm>
            <a:off x="3290665" y="967673"/>
            <a:ext cx="504000" cy="307777"/>
            <a:chOff x="1550126" y="1011443"/>
            <a:chExt cx="504000" cy="307777"/>
          </a:xfrm>
        </p:grpSpPr>
        <p:sp>
          <p:nvSpPr>
            <p:cNvPr id="22" name="楕円 21">
              <a:extLst>
                <a:ext uri="{FF2B5EF4-FFF2-40B4-BE49-F238E27FC236}">
                  <a16:creationId xmlns:a16="http://schemas.microsoft.com/office/drawing/2014/main" id="{337D31AC-89E9-F828-9E46-32F0A3C6E15E}"/>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23" name="テキスト ボックス 22">
              <a:extLst>
                <a:ext uri="{FF2B5EF4-FFF2-40B4-BE49-F238E27FC236}">
                  <a16:creationId xmlns:a16="http://schemas.microsoft.com/office/drawing/2014/main" id="{748BCAF4-C6A3-D42E-E831-238992F40FB9}"/>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877973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1D063E19-8627-A439-7530-82F9B080D7CB}"/>
              </a:ext>
            </a:extLst>
          </p:cNvPr>
          <p:cNvGraphicFramePr>
            <a:graphicFrameLocks noChangeAspect="1"/>
          </p:cNvGraphicFramePr>
          <p:nvPr>
            <p:custDataLst>
              <p:tags r:id="rId1"/>
            </p:custDataLst>
            <p:extLst>
              <p:ext uri="{D42A27DB-BD31-4B8C-83A1-F6EECF244321}">
                <p14:modId xmlns:p14="http://schemas.microsoft.com/office/powerpoint/2010/main" val="1421486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499" imgH="499" progId="TCLayout.ActiveDocument.1">
                  <p:embed/>
                </p:oleObj>
              </mc:Choice>
              <mc:Fallback>
                <p:oleObj name="think-cell スライド" r:id="rId3" imgW="499"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3" name="図 22">
            <a:extLst>
              <a:ext uri="{FF2B5EF4-FFF2-40B4-BE49-F238E27FC236}">
                <a16:creationId xmlns:a16="http://schemas.microsoft.com/office/drawing/2014/main" id="{F8F7A3A3-76E4-2012-82BB-7E8470A45F38}"/>
              </a:ext>
            </a:extLst>
          </p:cNvPr>
          <p:cNvPicPr>
            <a:picLocks noChangeAspect="1"/>
          </p:cNvPicPr>
          <p:nvPr/>
        </p:nvPicPr>
        <p:blipFill>
          <a:blip r:embed="rId5"/>
          <a:stretch>
            <a:fillRect/>
          </a:stretch>
        </p:blipFill>
        <p:spPr>
          <a:xfrm>
            <a:off x="296649" y="837888"/>
            <a:ext cx="6361325" cy="5859764"/>
          </a:xfrm>
          <a:prstGeom prst="rect">
            <a:avLst/>
          </a:prstGeom>
        </p:spPr>
      </p:pic>
      <p:sp>
        <p:nvSpPr>
          <p:cNvPr id="4" name="テキスト ボックス 3"/>
          <p:cNvSpPr txBox="1"/>
          <p:nvPr/>
        </p:nvSpPr>
        <p:spPr>
          <a:xfrm>
            <a:off x="71930" y="123929"/>
            <a:ext cx="7650240"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構成部 </a:t>
            </a:r>
            <a:r>
              <a:rPr lang="en-US" altLang="ja-JP" sz="2000" b="1" dirty="0">
                <a:latin typeface="Segoe UI" panose="020B0502040204020203" pitchFamily="34" charset="0"/>
                <a:cs typeface="Segoe UI" panose="020B0502040204020203" pitchFamily="34" charset="0"/>
              </a:rPr>
              <a:t>b) </a:t>
            </a:r>
            <a:r>
              <a:rPr lang="ja-JP" altLang="en-US" sz="2000" b="1" dirty="0">
                <a:latin typeface="Segoe UI" panose="020B0502040204020203" pitchFamily="34" charset="0"/>
                <a:cs typeface="Segoe UI" panose="020B0502040204020203" pitchFamily="34" charset="0"/>
              </a:rPr>
              <a:t>各工程の各要素技術における新規点・変化点</a:t>
            </a:r>
          </a:p>
        </p:txBody>
      </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1369679" y="671946"/>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2367009" y="671946"/>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3364339" y="671946"/>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6" name="グループ化 15">
            <a:extLst>
              <a:ext uri="{FF2B5EF4-FFF2-40B4-BE49-F238E27FC236}">
                <a16:creationId xmlns:a16="http://schemas.microsoft.com/office/drawing/2014/main" id="{23360FD7-0EF1-4A0D-886B-C9E2A38383B3}"/>
              </a:ext>
            </a:extLst>
          </p:cNvPr>
          <p:cNvGrpSpPr/>
          <p:nvPr/>
        </p:nvGrpSpPr>
        <p:grpSpPr>
          <a:xfrm>
            <a:off x="4658536" y="671946"/>
            <a:ext cx="504000" cy="307777"/>
            <a:chOff x="1550126" y="1011443"/>
            <a:chExt cx="504000" cy="307777"/>
          </a:xfrm>
        </p:grpSpPr>
        <p:sp>
          <p:nvSpPr>
            <p:cNvPr id="17" name="楕円 1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21" name="テキスト ボックス 20">
            <a:extLst>
              <a:ext uri="{FF2B5EF4-FFF2-40B4-BE49-F238E27FC236}">
                <a16:creationId xmlns:a16="http://schemas.microsoft.com/office/drawing/2014/main" id="{47F74939-EC30-CB2D-767E-E645499C0525}"/>
              </a:ext>
            </a:extLst>
          </p:cNvPr>
          <p:cNvSpPr txBox="1"/>
          <p:nvPr/>
        </p:nvSpPr>
        <p:spPr>
          <a:xfrm>
            <a:off x="7077921" y="966787"/>
            <a:ext cx="4730990" cy="2462213"/>
          </a:xfrm>
          <a:prstGeom prst="rect">
            <a:avLst/>
          </a:prstGeom>
          <a:solidFill>
            <a:schemeClr val="bg1">
              <a:lumMod val="95000"/>
            </a:schemeClr>
          </a:solidFill>
        </p:spPr>
        <p:txBody>
          <a:bodyPr wrap="square" rtlCol="0">
            <a:spAutoFit/>
          </a:bodyPr>
          <a:lstStyle/>
          <a:p>
            <a:r>
              <a:rPr lang="en-US" altLang="ja-JP" sz="1400" b="1" dirty="0">
                <a:latin typeface="+mn-ea"/>
              </a:rPr>
              <a:t>b-1)</a:t>
            </a:r>
            <a:r>
              <a:rPr lang="ja-JP" altLang="en-US" sz="1400" b="1" dirty="0">
                <a:latin typeface="+mn-ea"/>
              </a:rPr>
              <a:t>該当パッケージの列にて該当する技術</a:t>
            </a:r>
            <a:r>
              <a:rPr lang="en-US" altLang="ja-JP" sz="1400" b="1" dirty="0">
                <a:latin typeface="+mn-ea"/>
              </a:rPr>
              <a:t>[x]</a:t>
            </a:r>
            <a:r>
              <a:rPr lang="ja-JP" altLang="en-US" sz="1400" b="1" dirty="0">
                <a:latin typeface="+mn-ea"/>
              </a:rPr>
              <a:t>を確認する。</a:t>
            </a:r>
            <a:endParaRPr lang="en-US" altLang="ja-JP" sz="1400" b="1" dirty="0">
              <a:latin typeface="+mn-ea"/>
            </a:endParaRPr>
          </a:p>
          <a:p>
            <a:r>
              <a:rPr lang="ja-JP" altLang="en-US" sz="1400" b="1" dirty="0">
                <a:latin typeface="+mn-ea"/>
              </a:rPr>
              <a:t>　　その際、マルチチップ</a:t>
            </a:r>
            <a:r>
              <a:rPr lang="en-US" altLang="ja-JP" sz="1400" b="1" dirty="0">
                <a:latin typeface="+mn-ea"/>
              </a:rPr>
              <a:t>(</a:t>
            </a:r>
            <a:r>
              <a:rPr lang="ja-JP" altLang="en-US" sz="1400" b="1" dirty="0">
                <a:latin typeface="+mn-ea"/>
              </a:rPr>
              <a:t>複数チップ</a:t>
            </a:r>
            <a:r>
              <a:rPr lang="en-US" altLang="ja-JP" sz="1400" b="1" dirty="0">
                <a:latin typeface="+mn-ea"/>
              </a:rPr>
              <a:t>)/CDCQ</a:t>
            </a:r>
            <a:r>
              <a:rPr lang="ja-JP" altLang="en-US" sz="1400" b="1" dirty="0">
                <a:latin typeface="+mn-ea"/>
              </a:rPr>
              <a:t>項目も</a:t>
            </a:r>
            <a:endParaRPr lang="en-US" altLang="ja-JP" sz="1400" b="1" dirty="0">
              <a:latin typeface="+mn-ea"/>
            </a:endParaRPr>
          </a:p>
          <a:p>
            <a:r>
              <a:rPr lang="ja-JP" altLang="en-US" sz="1400" b="1" dirty="0">
                <a:latin typeface="+mn-ea"/>
              </a:rPr>
              <a:t>　　該当する場合は合わせて適用する。</a:t>
            </a:r>
          </a:p>
          <a:p>
            <a:endParaRPr lang="en-US" altLang="ja-JP" sz="1400" b="1" dirty="0">
              <a:latin typeface="+mn-ea"/>
            </a:endParaRPr>
          </a:p>
          <a:p>
            <a:r>
              <a:rPr lang="en-US" altLang="ja-JP" sz="1400" b="1" dirty="0">
                <a:latin typeface="+mn-ea"/>
              </a:rPr>
              <a:t>b-2)</a:t>
            </a:r>
            <a:r>
              <a:rPr lang="ja-JP" altLang="en-US" sz="1400" b="1" dirty="0">
                <a:latin typeface="+mn-ea"/>
              </a:rPr>
              <a:t>行方向の項目は技術要素と</a:t>
            </a:r>
            <a:r>
              <a:rPr lang="en-US" altLang="ja-JP" sz="1400" b="1" dirty="0">
                <a:latin typeface="+mn-ea"/>
              </a:rPr>
              <a:t>CDCQ</a:t>
            </a:r>
            <a:r>
              <a:rPr lang="ja-JP" altLang="en-US" sz="1400" b="1" dirty="0">
                <a:latin typeface="+mn-ea"/>
              </a:rPr>
              <a:t>をベースとする。　　　</a:t>
            </a:r>
            <a:endParaRPr lang="en-US" altLang="ja-JP" sz="1400" b="1" dirty="0">
              <a:latin typeface="+mn-ea"/>
            </a:endParaRPr>
          </a:p>
          <a:p>
            <a:r>
              <a:rPr lang="ja-JP" altLang="en-US" sz="1400" b="1" dirty="0">
                <a:latin typeface="+mn-ea"/>
              </a:rPr>
              <a:t>　（必要に応じ行を追加）</a:t>
            </a:r>
            <a:endParaRPr lang="en-US" altLang="ja-JP" sz="1400" b="1" dirty="0">
              <a:latin typeface="+mn-ea"/>
            </a:endParaRPr>
          </a:p>
          <a:p>
            <a:endParaRPr lang="en-US" altLang="ja-JP" sz="1400" b="1" dirty="0">
              <a:latin typeface="+mn-ea"/>
            </a:endParaRPr>
          </a:p>
          <a:p>
            <a:r>
              <a:rPr lang="en-US" altLang="ja-JP" sz="1400" b="1" dirty="0">
                <a:latin typeface="+mn-ea"/>
              </a:rPr>
              <a:t>b-3) </a:t>
            </a:r>
            <a:r>
              <a:rPr lang="ja-JP" altLang="en-US" sz="1400" b="1" dirty="0">
                <a:latin typeface="+mn-ea"/>
              </a:rPr>
              <a:t>新規採用部品について仕様を記入する。</a:t>
            </a:r>
            <a:endParaRPr lang="en-US" altLang="ja-JP" sz="1400" b="1" dirty="0">
              <a:latin typeface="+mn-ea"/>
            </a:endParaRPr>
          </a:p>
          <a:p>
            <a:endParaRPr lang="en-US" altLang="ja-JP" sz="1400" b="1" dirty="0">
              <a:latin typeface="+mn-ea"/>
            </a:endParaRPr>
          </a:p>
          <a:p>
            <a:r>
              <a:rPr lang="en-US" altLang="ja-JP" sz="1400" b="1" dirty="0">
                <a:latin typeface="+mn-ea"/>
              </a:rPr>
              <a:t>b-4) </a:t>
            </a:r>
            <a:r>
              <a:rPr lang="ja-JP" altLang="en-US" sz="1400" b="1" dirty="0">
                <a:latin typeface="+mn-ea"/>
              </a:rPr>
              <a:t>新規採用部品と同じ内容の場合、</a:t>
            </a:r>
            <a:endParaRPr lang="en-US" altLang="ja-JP" sz="1400" b="1" dirty="0">
              <a:latin typeface="+mn-ea"/>
            </a:endParaRPr>
          </a:p>
          <a:p>
            <a:r>
              <a:rPr lang="ja-JP" altLang="en-US" sz="1400" b="1" dirty="0">
                <a:latin typeface="+mn-ea"/>
              </a:rPr>
              <a:t>　「○」や「←」でなく、新規部品と同内容を記載する。</a:t>
            </a:r>
          </a:p>
        </p:txBody>
      </p:sp>
      <p:cxnSp>
        <p:nvCxnSpPr>
          <p:cNvPr id="20" name="直線矢印コネクタ 19">
            <a:extLst>
              <a:ext uri="{FF2B5EF4-FFF2-40B4-BE49-F238E27FC236}">
                <a16:creationId xmlns:a16="http://schemas.microsoft.com/office/drawing/2014/main" id="{D39ABAFC-AC50-8399-DCDA-4B3ADD0CF88D}"/>
              </a:ext>
            </a:extLst>
          </p:cNvPr>
          <p:cNvCxnSpPr>
            <a:cxnSpLocks/>
          </p:cNvCxnSpPr>
          <p:nvPr/>
        </p:nvCxnSpPr>
        <p:spPr>
          <a:xfrm flipH="1" flipV="1">
            <a:off x="2900375" y="1806845"/>
            <a:ext cx="1938325" cy="18221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6A061D08-9AC1-1A83-9C6E-3C6AFF2B34A4}"/>
              </a:ext>
            </a:extLst>
          </p:cNvPr>
          <p:cNvCxnSpPr>
            <a:cxnSpLocks/>
          </p:cNvCxnSpPr>
          <p:nvPr/>
        </p:nvCxnSpPr>
        <p:spPr>
          <a:xfrm flipH="1" flipV="1">
            <a:off x="2900375" y="1958615"/>
            <a:ext cx="1938325" cy="16704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図 2">
            <a:extLst>
              <a:ext uri="{FF2B5EF4-FFF2-40B4-BE49-F238E27FC236}">
                <a16:creationId xmlns:a16="http://schemas.microsoft.com/office/drawing/2014/main" id="{0C6DC20C-426E-A2D1-A45F-66A0409F5503}"/>
              </a:ext>
            </a:extLst>
          </p:cNvPr>
          <p:cNvPicPr>
            <a:picLocks noChangeAspect="1"/>
          </p:cNvPicPr>
          <p:nvPr/>
        </p:nvPicPr>
        <p:blipFill>
          <a:blip r:embed="rId6"/>
          <a:stretch>
            <a:fillRect/>
          </a:stretch>
        </p:blipFill>
        <p:spPr>
          <a:xfrm>
            <a:off x="4870973" y="3557899"/>
            <a:ext cx="2758551" cy="3236972"/>
          </a:xfrm>
          <a:prstGeom prst="rect">
            <a:avLst/>
          </a:prstGeom>
        </p:spPr>
      </p:pic>
    </p:spTree>
    <p:extLst>
      <p:ext uri="{BB962C8B-B14F-4D97-AF65-F5344CB8AC3E}">
        <p14:creationId xmlns:p14="http://schemas.microsoft.com/office/powerpoint/2010/main" val="3191401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CC3BD09-738F-41D5-6153-9FB4A6CF9F50}"/>
              </a:ext>
            </a:extLst>
          </p:cNvPr>
          <p:cNvPicPr>
            <a:picLocks noChangeAspect="1"/>
          </p:cNvPicPr>
          <p:nvPr/>
        </p:nvPicPr>
        <p:blipFill>
          <a:blip r:embed="rId2"/>
          <a:stretch>
            <a:fillRect/>
          </a:stretch>
        </p:blipFill>
        <p:spPr>
          <a:xfrm>
            <a:off x="3571667" y="636104"/>
            <a:ext cx="1466022" cy="6097967"/>
          </a:xfrm>
          <a:prstGeom prst="rect">
            <a:avLst/>
          </a:prstGeom>
        </p:spPr>
      </p:pic>
      <p:sp>
        <p:nvSpPr>
          <p:cNvPr id="4" name="テキスト ボックス 3"/>
          <p:cNvSpPr txBox="1"/>
          <p:nvPr/>
        </p:nvSpPr>
        <p:spPr>
          <a:xfrm>
            <a:off x="71930" y="123929"/>
            <a:ext cx="7650240"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構成部 </a:t>
            </a:r>
            <a:r>
              <a:rPr lang="en-US" altLang="ja-JP" sz="2000" b="1" dirty="0">
                <a:latin typeface="Segoe UI" panose="020B0502040204020203" pitchFamily="34" charset="0"/>
                <a:cs typeface="Segoe UI" panose="020B0502040204020203" pitchFamily="34" charset="0"/>
              </a:rPr>
              <a:t>c)</a:t>
            </a:r>
            <a:r>
              <a:rPr lang="ja-JP" altLang="en-US" sz="2000" b="1" dirty="0">
                <a:latin typeface="Segoe UI" panose="020B0502040204020203" pitchFamily="34" charset="0"/>
                <a:cs typeface="Segoe UI" panose="020B0502040204020203" pitchFamily="34" charset="0"/>
              </a:rPr>
              <a:t>新規要素技術との組合せ影響有無と内容</a:t>
            </a: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6734417" y="949258"/>
            <a:ext cx="4253936" cy="954107"/>
          </a:xfrm>
          <a:prstGeom prst="rect">
            <a:avLst/>
          </a:prstGeom>
          <a:solidFill>
            <a:schemeClr val="bg1">
              <a:lumMod val="95000"/>
            </a:schemeClr>
          </a:solidFill>
        </p:spPr>
        <p:txBody>
          <a:bodyPr wrap="square" rtlCol="0">
            <a:spAutoFit/>
          </a:bodyPr>
          <a:lstStyle/>
          <a:p>
            <a:r>
              <a:rPr lang="en-US" altLang="ja-JP" sz="1400" b="1" dirty="0">
                <a:latin typeface="+mn-ea"/>
              </a:rPr>
              <a:t>c-1)</a:t>
            </a:r>
            <a:r>
              <a:rPr lang="ja-JP" altLang="en-US" sz="1400" b="1" dirty="0">
                <a:latin typeface="+mn-ea"/>
              </a:rPr>
              <a:t>新規技術要素との組み合わせ影響の有無。</a:t>
            </a:r>
            <a:endParaRPr lang="en-US" altLang="ja-JP" sz="1400" b="1" dirty="0">
              <a:latin typeface="+mn-ea"/>
            </a:endParaRPr>
          </a:p>
          <a:p>
            <a:endParaRPr lang="en-US" altLang="ja-JP" sz="1400" b="1" dirty="0">
              <a:latin typeface="+mn-ea"/>
            </a:endParaRPr>
          </a:p>
          <a:p>
            <a:r>
              <a:rPr lang="en-US" altLang="ja-JP" sz="1400" b="1" dirty="0">
                <a:latin typeface="+mn-ea"/>
              </a:rPr>
              <a:t>c-2)</a:t>
            </a:r>
            <a:r>
              <a:rPr lang="ja-JP" altLang="en-US" sz="1400" b="1" dirty="0">
                <a:latin typeface="+mn-ea"/>
              </a:rPr>
              <a:t>有の場合、対象となる組み合わせを記入する。</a:t>
            </a:r>
            <a:endParaRPr lang="en-US" altLang="ja-JP" sz="1400" b="1" dirty="0">
              <a:latin typeface="+mn-ea"/>
            </a:endParaRPr>
          </a:p>
          <a:p>
            <a:endParaRPr lang="en-US" altLang="ja-JP" sz="1400" b="1" dirty="0">
              <a:latin typeface="+mn-ea"/>
            </a:endParaRPr>
          </a:p>
        </p:txBody>
      </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2914213" y="853182"/>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c-1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5047357" y="835924"/>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c-2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3936133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7449C87-4EBE-1BA0-A255-3467EE5947C0}"/>
              </a:ext>
            </a:extLst>
          </p:cNvPr>
          <p:cNvPicPr>
            <a:picLocks noChangeAspect="1"/>
          </p:cNvPicPr>
          <p:nvPr/>
        </p:nvPicPr>
        <p:blipFill>
          <a:blip r:embed="rId2"/>
          <a:stretch>
            <a:fillRect/>
          </a:stretch>
        </p:blipFill>
        <p:spPr>
          <a:xfrm>
            <a:off x="3445587" y="691762"/>
            <a:ext cx="1144591" cy="6042309"/>
          </a:xfrm>
          <a:prstGeom prst="rect">
            <a:avLst/>
          </a:prstGeom>
        </p:spPr>
      </p:pic>
      <p:sp>
        <p:nvSpPr>
          <p:cNvPr id="4" name="テキスト ボックス 3"/>
          <p:cNvSpPr txBox="1"/>
          <p:nvPr/>
        </p:nvSpPr>
        <p:spPr>
          <a:xfrm>
            <a:off x="71929" y="123929"/>
            <a:ext cx="7616981" cy="400110"/>
          </a:xfrm>
          <a:prstGeom prst="rect">
            <a:avLst/>
          </a:prstGeom>
          <a:noFill/>
        </p:spPr>
        <p:txBody>
          <a:bodyPr wrap="square" rtlCol="0">
            <a:spAutoFit/>
          </a:bodyPr>
          <a:lstStyle/>
          <a:p>
            <a:r>
              <a:rPr lang="ja-JP" altLang="en-US" sz="2000" b="1" dirty="0">
                <a:latin typeface="Segoe UI" panose="020B0502040204020203" pitchFamily="34" charset="0"/>
                <a:cs typeface="Segoe UI" panose="020B0502040204020203" pitchFamily="34" charset="0"/>
              </a:rPr>
              <a:t>構成部 </a:t>
            </a:r>
            <a:r>
              <a:rPr lang="en-US" altLang="ja-JP" sz="2000" b="1" dirty="0">
                <a:latin typeface="Segoe UI" panose="020B0502040204020203" pitchFamily="34" charset="0"/>
                <a:cs typeface="Segoe UI" panose="020B0502040204020203" pitchFamily="34" charset="0"/>
              </a:rPr>
              <a:t>d)</a:t>
            </a:r>
            <a:r>
              <a:rPr lang="ja-JP" altLang="en-US" sz="2000" b="1" dirty="0">
                <a:latin typeface="Segoe UI" panose="020B0502040204020203" pitchFamily="34" charset="0"/>
                <a:cs typeface="Segoe UI" panose="020B0502040204020203" pitchFamily="34" charset="0"/>
              </a:rPr>
              <a:t>技術の新規性レベル</a:t>
            </a: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6033652" y="1114037"/>
            <a:ext cx="5726548" cy="3970318"/>
          </a:xfrm>
          <a:prstGeom prst="rect">
            <a:avLst/>
          </a:prstGeom>
          <a:solidFill>
            <a:schemeClr val="bg1">
              <a:lumMod val="95000"/>
            </a:schemeClr>
          </a:solidFill>
        </p:spPr>
        <p:txBody>
          <a:bodyPr wrap="square" rtlCol="0">
            <a:spAutoFit/>
          </a:bodyPr>
          <a:lstStyle/>
          <a:p>
            <a:r>
              <a:rPr lang="en-US" altLang="ja-JP" sz="1400" b="1" dirty="0">
                <a:latin typeface="+mn-ea"/>
              </a:rPr>
              <a:t>d-1) </a:t>
            </a:r>
            <a:r>
              <a:rPr lang="ja-JP" altLang="en-US" sz="1400" b="1" dirty="0">
                <a:latin typeface="+mn-ea"/>
              </a:rPr>
              <a:t>技術レベルについて、</a:t>
            </a:r>
            <a:endParaRPr lang="en-US" altLang="ja-JP" sz="1400" b="1" dirty="0">
              <a:latin typeface="+mn-ea"/>
            </a:endParaRPr>
          </a:p>
          <a:p>
            <a:r>
              <a:rPr lang="ja-JP" altLang="en-US" sz="1400" b="1" dirty="0">
                <a:latin typeface="+mn-ea"/>
              </a:rPr>
              <a:t>　</a:t>
            </a:r>
            <a:r>
              <a:rPr lang="en-US" altLang="ja-JP" sz="1400" b="1" dirty="0">
                <a:latin typeface="+mn-ea"/>
              </a:rPr>
              <a:t>"</a:t>
            </a:r>
            <a:r>
              <a:rPr lang="ja-JP" altLang="en-US" sz="1400" b="1" dirty="0">
                <a:latin typeface="+mn-ea"/>
              </a:rPr>
              <a:t>従来</a:t>
            </a:r>
            <a:r>
              <a:rPr lang="en-US" altLang="ja-JP" sz="1400" b="1" dirty="0">
                <a:latin typeface="+mn-ea"/>
              </a:rPr>
              <a:t>"</a:t>
            </a:r>
            <a:r>
              <a:rPr lang="ja-JP" altLang="en-US" sz="1400" b="1" dirty="0">
                <a:latin typeface="+mn-ea"/>
              </a:rPr>
              <a:t>は、実績製品と同一の技術、材料。</a:t>
            </a:r>
            <a:endParaRPr lang="en-US" altLang="ja-JP" sz="1400" b="1" dirty="0">
              <a:latin typeface="+mn-ea"/>
            </a:endParaRPr>
          </a:p>
          <a:p>
            <a:r>
              <a:rPr lang="ja-JP" altLang="en-US" sz="1400" b="1" dirty="0">
                <a:latin typeface="+mn-ea"/>
              </a:rPr>
              <a:t>　</a:t>
            </a:r>
            <a:r>
              <a:rPr lang="en-US" altLang="ja-JP" sz="1400" b="1" dirty="0">
                <a:latin typeface="+mn-ea"/>
              </a:rPr>
              <a:t>"</a:t>
            </a:r>
            <a:r>
              <a:rPr lang="ja-JP" altLang="en-US" sz="1400" b="1" dirty="0">
                <a:latin typeface="+mn-ea"/>
              </a:rPr>
              <a:t>応用</a:t>
            </a:r>
            <a:r>
              <a:rPr lang="en-US" altLang="ja-JP" sz="1400" b="1" dirty="0">
                <a:latin typeface="+mn-ea"/>
              </a:rPr>
              <a:t>"</a:t>
            </a:r>
            <a:r>
              <a:rPr lang="ja-JP" altLang="en-US" sz="1400" b="1" dirty="0">
                <a:latin typeface="+mn-ea"/>
              </a:rPr>
              <a:t>は、実績製品と部分的に同一の技術、材料。</a:t>
            </a:r>
            <a:endParaRPr lang="en-US" altLang="ja-JP" sz="1400" b="1" dirty="0">
              <a:latin typeface="+mn-ea"/>
            </a:endParaRPr>
          </a:p>
          <a:p>
            <a:endParaRPr lang="en-US" altLang="ja-JP" sz="1400" b="1" dirty="0">
              <a:latin typeface="+mn-ea"/>
            </a:endParaRPr>
          </a:p>
          <a:p>
            <a:r>
              <a:rPr lang="ja-JP" altLang="en-US" sz="1400" b="1" dirty="0">
                <a:latin typeface="+mn-ea"/>
              </a:rPr>
              <a:t>例）個別要素としては実績あるが、組合せとしての実績が不足。</a:t>
            </a:r>
          </a:p>
          <a:p>
            <a:r>
              <a:rPr lang="ja-JP" altLang="en-US" sz="1400" b="1" dirty="0">
                <a:latin typeface="+mn-ea"/>
              </a:rPr>
              <a:t>　　構造としては実績あるが、</a:t>
            </a:r>
            <a:r>
              <a:rPr lang="en-US" altLang="ja-JP" sz="1400" b="1" dirty="0">
                <a:latin typeface="+mn-ea"/>
              </a:rPr>
              <a:t>Grade</a:t>
            </a:r>
            <a:r>
              <a:rPr lang="ja-JP" altLang="en-US" sz="1400" b="1" dirty="0">
                <a:latin typeface="+mn-ea"/>
              </a:rPr>
              <a:t>としては実績が不足。</a:t>
            </a:r>
            <a:endParaRPr lang="en-US" altLang="ja-JP" sz="1400" b="1" dirty="0">
              <a:latin typeface="+mn-ea"/>
            </a:endParaRPr>
          </a:p>
          <a:p>
            <a:endParaRPr lang="en-US" altLang="ja-JP" sz="1400" b="1" dirty="0">
              <a:latin typeface="+mn-ea"/>
            </a:endParaRPr>
          </a:p>
          <a:p>
            <a:r>
              <a:rPr lang="ja-JP" altLang="en-US" sz="1400" b="1" dirty="0">
                <a:latin typeface="+mn-ea"/>
              </a:rPr>
              <a:t>　</a:t>
            </a:r>
            <a:r>
              <a:rPr lang="en-US" altLang="ja-JP" sz="1400" b="1" dirty="0">
                <a:latin typeface="+mn-ea"/>
              </a:rPr>
              <a:t>“</a:t>
            </a:r>
            <a:r>
              <a:rPr lang="ja-JP" altLang="en-US" sz="1400" b="1" dirty="0">
                <a:latin typeface="+mn-ea"/>
              </a:rPr>
              <a:t>新技術</a:t>
            </a:r>
            <a:r>
              <a:rPr lang="en-US" altLang="ja-JP" sz="1400" b="1" dirty="0">
                <a:latin typeface="+mn-ea"/>
              </a:rPr>
              <a:t>”</a:t>
            </a:r>
            <a:r>
              <a:rPr lang="ja-JP" altLang="en-US" sz="1400" b="1" dirty="0">
                <a:latin typeface="+mn-ea"/>
              </a:rPr>
              <a:t>は、実績の無い技術、材料。</a:t>
            </a:r>
            <a:endParaRPr lang="en-US" altLang="ja-JP" sz="1400" b="1" dirty="0">
              <a:latin typeface="+mn-ea"/>
            </a:endParaRPr>
          </a:p>
          <a:p>
            <a:endParaRPr lang="en-US" altLang="ja-JP" sz="1400" b="1" dirty="0">
              <a:latin typeface="+mn-ea"/>
            </a:endParaRPr>
          </a:p>
          <a:p>
            <a:r>
              <a:rPr lang="ja-JP" altLang="en-US" sz="1400" b="1" dirty="0">
                <a:latin typeface="+mn-ea"/>
              </a:rPr>
              <a:t>　技術レベル</a:t>
            </a:r>
            <a:r>
              <a:rPr lang="en-US" altLang="ja-JP" sz="1400" b="1" dirty="0">
                <a:latin typeface="+mn-ea"/>
              </a:rPr>
              <a:t>“</a:t>
            </a:r>
            <a:r>
              <a:rPr lang="ja-JP" altLang="en-US" sz="1400" b="1" dirty="0">
                <a:latin typeface="+mn-ea"/>
              </a:rPr>
              <a:t>応用</a:t>
            </a:r>
            <a:r>
              <a:rPr lang="en-US" altLang="ja-JP" sz="1400" b="1" dirty="0">
                <a:latin typeface="+mn-ea"/>
              </a:rPr>
              <a:t>”</a:t>
            </a:r>
            <a:r>
              <a:rPr lang="ja-JP" altLang="en-US" sz="1400" b="1" dirty="0">
                <a:latin typeface="+mn-ea"/>
              </a:rPr>
              <a:t>の場合、新規の技術よりリスクが低いことを</a:t>
            </a:r>
            <a:endParaRPr lang="en-US" altLang="ja-JP" sz="1400" b="1" dirty="0">
              <a:latin typeface="+mn-ea"/>
            </a:endParaRPr>
          </a:p>
          <a:p>
            <a:r>
              <a:rPr lang="ja-JP" altLang="en-US" sz="1400" b="1" dirty="0">
                <a:latin typeface="+mn-ea"/>
              </a:rPr>
              <a:t>　共有することにより、評価の着目点を絞ることができる。</a:t>
            </a:r>
            <a:endParaRPr lang="en-US" altLang="ja-JP" sz="1400" b="1" dirty="0">
              <a:latin typeface="+mn-ea"/>
            </a:endParaRPr>
          </a:p>
          <a:p>
            <a:r>
              <a:rPr lang="ja-JP" altLang="en-US" sz="1400" b="1" dirty="0">
                <a:latin typeface="+mn-ea"/>
              </a:rPr>
              <a:t>　また、試験条件が</a:t>
            </a:r>
            <a:r>
              <a:rPr lang="en-US" altLang="ja-JP" sz="1400" b="1" dirty="0">
                <a:latin typeface="+mn-ea"/>
              </a:rPr>
              <a:t>Grade</a:t>
            </a:r>
            <a:r>
              <a:rPr lang="ja-JP" altLang="en-US" sz="1400" b="1" dirty="0">
                <a:latin typeface="+mn-ea"/>
              </a:rPr>
              <a:t>によらない試験項目は省略ができる。</a:t>
            </a:r>
          </a:p>
          <a:p>
            <a:r>
              <a:rPr lang="ja-JP" altLang="en-US" sz="1400" b="1" dirty="0">
                <a:latin typeface="+mn-ea"/>
              </a:rPr>
              <a:t>　</a:t>
            </a:r>
            <a:r>
              <a:rPr lang="en-US" altLang="ja-JP" sz="1400" b="1" dirty="0">
                <a:latin typeface="+mn-ea"/>
              </a:rPr>
              <a:t>Grade</a:t>
            </a:r>
            <a:r>
              <a:rPr lang="ja-JP" altLang="en-US" sz="1400" b="1" dirty="0">
                <a:latin typeface="+mn-ea"/>
              </a:rPr>
              <a:t>の差を埋める延長試験結果がある場合は新規点評価シート</a:t>
            </a:r>
            <a:endParaRPr lang="en-US" altLang="ja-JP" sz="1400" b="1" dirty="0">
              <a:latin typeface="+mn-ea"/>
            </a:endParaRPr>
          </a:p>
          <a:p>
            <a:r>
              <a:rPr lang="ja-JP" altLang="en-US" sz="1400" b="1" dirty="0">
                <a:latin typeface="+mn-ea"/>
              </a:rPr>
              <a:t>　の補足説明欄に記載する。</a:t>
            </a:r>
            <a:endParaRPr lang="en-US" altLang="ja-JP" sz="1400" b="1" dirty="0">
              <a:latin typeface="+mn-ea"/>
            </a:endParaRPr>
          </a:p>
          <a:p>
            <a:endParaRPr lang="en-US" altLang="ja-JP" sz="1400" b="1" dirty="0">
              <a:latin typeface="+mn-ea"/>
            </a:endParaRPr>
          </a:p>
          <a:p>
            <a:r>
              <a:rPr lang="en-US" altLang="ja-JP" sz="1400" b="1" dirty="0">
                <a:latin typeface="+mn-ea"/>
              </a:rPr>
              <a:t>d-2) </a:t>
            </a:r>
            <a:r>
              <a:rPr lang="ja-JP" altLang="en-US" sz="1400" b="1" dirty="0">
                <a:latin typeface="+mn-ea"/>
              </a:rPr>
              <a:t>新技術／応用の場合の従来との差異</a:t>
            </a:r>
            <a:endParaRPr lang="en-US" altLang="ja-JP" sz="1400" b="1" dirty="0">
              <a:latin typeface="+mn-ea"/>
            </a:endParaRPr>
          </a:p>
          <a:p>
            <a:r>
              <a:rPr lang="ja-JP" altLang="en-US" sz="1400" b="1" dirty="0">
                <a:latin typeface="+mn-ea"/>
              </a:rPr>
              <a:t>　　</a:t>
            </a:r>
            <a:r>
              <a:rPr lang="en-US" altLang="ja-JP" sz="1400" b="1" dirty="0">
                <a:latin typeface="+mn-ea"/>
              </a:rPr>
              <a:t>(</a:t>
            </a:r>
            <a:r>
              <a:rPr lang="ja-JP" altLang="en-US" sz="1400" b="1" dirty="0">
                <a:latin typeface="+mn-ea"/>
              </a:rPr>
              <a:t>関連工程や材料との技術組合せを含む）</a:t>
            </a:r>
            <a:endParaRPr lang="en-US" altLang="ja-JP" sz="1400" b="1" dirty="0">
              <a:latin typeface="+mn-ea"/>
            </a:endParaRPr>
          </a:p>
          <a:p>
            <a:r>
              <a:rPr lang="ja-JP" altLang="en-US" sz="1400" b="1" dirty="0">
                <a:latin typeface="+mn-ea"/>
              </a:rPr>
              <a:t>　　または、非該当の理由を記載する。</a:t>
            </a:r>
            <a:endParaRPr lang="en-US" altLang="ja-JP" sz="1400" b="1" dirty="0">
              <a:latin typeface="+mn-ea"/>
            </a:endParaRPr>
          </a:p>
        </p:txBody>
      </p:sp>
      <p:sp>
        <p:nvSpPr>
          <p:cNvPr id="44" name="テキスト ボックス 43">
            <a:extLst>
              <a:ext uri="{FF2B5EF4-FFF2-40B4-BE49-F238E27FC236}">
                <a16:creationId xmlns:a16="http://schemas.microsoft.com/office/drawing/2014/main" id="{AA184112-30E4-4BE5-856D-08202C61A563}"/>
              </a:ext>
            </a:extLst>
          </p:cNvPr>
          <p:cNvSpPr txBox="1"/>
          <p:nvPr/>
        </p:nvSpPr>
        <p:spPr>
          <a:xfrm>
            <a:off x="11140554" y="560889"/>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関係者外秘</a:t>
            </a:r>
            <a:endParaRPr kumimoji="1" lang="ja-JP" altLang="en-US" sz="12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2941587" y="835924"/>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d-1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4571929" y="853182"/>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d-2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15328985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00"/>
        </a:solidFill>
        <a:ln>
          <a:solidFill>
            <a:schemeClr val="tx1">
              <a:lumMod val="50000"/>
              <a:lumOff val="50000"/>
            </a:schemeClr>
          </a:solidFill>
        </a:ln>
      </a:spPr>
      <a:bodyPr rtlCol="0" anchor="t"/>
      <a:lstStyle>
        <a:defPPr algn="l">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3DA934F657D3499BA43BAA5E2FACF4" ma:contentTypeVersion="34" ma:contentTypeDescription="Create a new document." ma:contentTypeScope="" ma:versionID="27c0d6f5261d57665b04d1d063ceb385">
  <xsd:schema xmlns:xsd="http://www.w3.org/2001/XMLSchema" xmlns:xs="http://www.w3.org/2001/XMLSchema" xmlns:p="http://schemas.microsoft.com/office/2006/metadata/properties" xmlns:ns2="4011726e-bd25-4e0b-a526-2e95e8612b10" xmlns:ns3="ec8968c3-5d4a-43de-a972-4740945bc29c" xmlns:ns4="4788d2b0-b4da-4d70-8239-c366d9058929" xmlns:ns5="bcafdea9-4924-4052-8a69-e8d56af6bd79" xmlns:ns6="20080a7d-0d05-4ca6-910f-6d4516fe2524" xmlns:ns7="http://schemas.microsoft.com/sharepoint/v4" xmlns:ns8="c24288ec-b664-4237-bfbf-b4d897279037" targetNamespace="http://schemas.microsoft.com/office/2006/metadata/properties" ma:root="true" ma:fieldsID="ed8269e7c5200e1627de298a77d72d3e" ns2:_="" ns3:_="" ns4:_="" ns5:_="" ns6:_="" ns7:_="" ns8:_="">
    <xsd:import namespace="4011726e-bd25-4e0b-a526-2e95e8612b10"/>
    <xsd:import namespace="ec8968c3-5d4a-43de-a972-4740945bc29c"/>
    <xsd:import namespace="4788d2b0-b4da-4d70-8239-c366d9058929"/>
    <xsd:import namespace="bcafdea9-4924-4052-8a69-e8d56af6bd79"/>
    <xsd:import namespace="20080a7d-0d05-4ca6-910f-6d4516fe2524"/>
    <xsd:import namespace="http://schemas.microsoft.com/sharepoint/v4"/>
    <xsd:import namespace="c24288ec-b664-4237-bfbf-b4d897279037"/>
    <xsd:element name="properties">
      <xsd:complexType>
        <xsd:sequence>
          <xsd:element name="documentManagement">
            <xsd:complexType>
              <xsd:all>
                <xsd:element ref="ns2:DocDescription" minOccurs="0"/>
                <xsd:element ref="ns2:LLDocCreateDate" minOccurs="0"/>
                <xsd:element ref="ns2:LLDocCreateBy" minOccurs="0"/>
                <xsd:element ref="ns2:DocOwner" minOccurs="0"/>
                <xsd:element ref="ns2:DocID" minOccurs="0"/>
                <xsd:element ref="ns2:ReferenceID" minOccurs="0"/>
                <xsd:element ref="ns2:DocName" minOccurs="0"/>
                <xsd:element ref="ns2:Outline" minOccurs="0"/>
                <xsd:element ref="ns2:CompletionNotifier" minOccurs="0"/>
                <xsd:element ref="ns2:ExportControlID" minOccurs="0"/>
                <xsd:element ref="ns3:SharedWithUsers" minOccurs="0"/>
                <xsd:element ref="ns3:SharedWithDetails" minOccurs="0"/>
                <xsd:element ref="ns4:Approval_x0020_history" minOccurs="0"/>
                <xsd:element ref="ns5:LivelinkID" minOccurs="0"/>
                <xsd:element ref="ns6:MediaServiceMetadata" minOccurs="0"/>
                <xsd:element ref="ns6:MediaServiceFastMetadata" minOccurs="0"/>
                <xsd:element ref="ns6:MediaServiceAutoTags" minOccurs="0"/>
                <xsd:element ref="ns6:MediaServiceDateTaken" minOccurs="0"/>
                <xsd:element ref="ns6:MediaServiceOCR" minOccurs="0"/>
                <xsd:element ref="ns6:MediaServiceEventHashCode" minOccurs="0"/>
                <xsd:element ref="ns6:MediaServiceGenerationTime" minOccurs="0"/>
                <xsd:element ref="ns6:MediaServiceLocation" minOccurs="0"/>
                <xsd:element ref="ns6:MediaServiceAutoKeyPoints" minOccurs="0"/>
                <xsd:element ref="ns6:MediaServiceKeyPoints" minOccurs="0"/>
                <xsd:element ref="ns7:IconOverlay" minOccurs="0"/>
                <xsd:element ref="ns6:lcf76f155ced4ddcb4097134ff3c332f" minOccurs="0"/>
                <xsd:element ref="ns8:TaxCatchAll" minOccurs="0"/>
                <xsd:element ref="ns6:MediaServiceObjectDetectorVersions" minOccurs="0"/>
                <xsd:element ref="ns6: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11726e-bd25-4e0b-a526-2e95e8612b10" elementFormDefault="qualified">
    <xsd:import namespace="http://schemas.microsoft.com/office/2006/documentManagement/types"/>
    <xsd:import namespace="http://schemas.microsoft.com/office/infopath/2007/PartnerControls"/>
    <xsd:element name="DocDescription" ma:index="8" nillable="true" ma:displayName="Document Description" ma:internalName="DocDescription">
      <xsd:simpleType>
        <xsd:restriction base="dms:Note">
          <xsd:maxLength value="255"/>
        </xsd:restriction>
      </xsd:simpleType>
    </xsd:element>
    <xsd:element name="LLDocCreateDate" ma:index="9" nillable="true" ma:displayName="DocCreateDate(LL)" ma:format="DateOnly" ma:internalName="LLDocCreateDate">
      <xsd:simpleType>
        <xsd:restriction base="dms:DateTime"/>
      </xsd:simpleType>
    </xsd:element>
    <xsd:element name="LLDocCreateBy" ma:index="10" nillable="true" ma:displayName="DocCreateBy(LL)" ma:list="UserInfo" ma:SearchPeopleOnly="false" ma:SharePointGroup="0" ma:internalName="LLDocCreateBy"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ocOwner" ma:index="11" nillable="true" ma:displayName="Document Owner" ma:list="UserInfo" ma:SearchPeopleOnly="false" ma:SharePointGroup="0" ma:internalName="Doc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ocID" ma:index="12" nillable="true" ma:displayName="Document ID" ma:internalName="DocID">
      <xsd:simpleType>
        <xsd:restriction base="dms:Text">
          <xsd:maxLength value="255"/>
        </xsd:restriction>
      </xsd:simpleType>
    </xsd:element>
    <xsd:element name="ReferenceID" ma:index="13" nillable="true" ma:displayName="Reference ID" ma:internalName="ReferenceID">
      <xsd:simpleType>
        <xsd:restriction base="dms:Text">
          <xsd:maxLength value="255"/>
        </xsd:restriction>
      </xsd:simpleType>
    </xsd:element>
    <xsd:element name="DocName" ma:index="14" nillable="true" ma:displayName="Document Name" ma:internalName="DocName">
      <xsd:simpleType>
        <xsd:restriction base="dms:Text">
          <xsd:maxLength value="255"/>
        </xsd:restriction>
      </xsd:simpleType>
    </xsd:element>
    <xsd:element name="Outline" ma:index="15" nillable="true" ma:displayName="Outline" ma:internalName="Outline">
      <xsd:simpleType>
        <xsd:restriction base="dms:Note">
          <xsd:maxLength value="255"/>
        </xsd:restriction>
      </xsd:simpleType>
    </xsd:element>
    <xsd:element name="CompletionNotifier" ma:index="16" nillable="true" ma:displayName="Completion Notifier(Mail Address)" ma:internalName="CompletionNotifier">
      <xsd:simpleType>
        <xsd:restriction base="dms:Note">
          <xsd:maxLength value="255"/>
        </xsd:restriction>
      </xsd:simpleType>
    </xsd:element>
    <xsd:element name="ExportControlID" ma:index="17" nillable="true" ma:displayName="Export Control ID/Period" ma:internalName="ExportControlI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8968c3-5d4a-43de-a972-4740945bc29c"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88d2b0-b4da-4d70-8239-c366d9058929" elementFormDefault="qualified">
    <xsd:import namespace="http://schemas.microsoft.com/office/2006/documentManagement/types"/>
    <xsd:import namespace="http://schemas.microsoft.com/office/infopath/2007/PartnerControls"/>
    <xsd:element name="Approval_x0020_history" ma:index="20" nillable="true" ma:displayName="Approval history" ma:internalName="Approval_x0020_histo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cafdea9-4924-4052-8a69-e8d56af6bd79" elementFormDefault="qualified">
    <xsd:import namespace="http://schemas.microsoft.com/office/2006/documentManagement/types"/>
    <xsd:import namespace="http://schemas.microsoft.com/office/infopath/2007/PartnerControls"/>
    <xsd:element name="LivelinkID" ma:index="21" nillable="true" ma:displayName="LivelinkID" ma:internalName="Livelink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080a7d-0d05-4ca6-910f-6d4516fe2524" elementFormDefault="qualified">
    <xsd:import namespace="http://schemas.microsoft.com/office/2006/documentManagement/types"/>
    <xsd:import namespace="http://schemas.microsoft.com/office/infopath/2007/PartnerControls"/>
    <xsd:element name="MediaServiceMetadata" ma:index="22" nillable="true" ma:displayName="MediaServiceMetadata" ma:description="" ma:hidden="true" ma:internalName="MediaServiceMetadata" ma:readOnly="true">
      <xsd:simpleType>
        <xsd:restriction base="dms:Note"/>
      </xsd:simpleType>
    </xsd:element>
    <xsd:element name="MediaServiceFastMetadata" ma:index="23" nillable="true" ma:displayName="MediaServiceFastMetadata" ma:description="" ma:hidden="true" ma:internalName="MediaServiceFastMetadata" ma:readOnly="true">
      <xsd:simpleType>
        <xsd:restriction base="dms:Note"/>
      </xsd:simpleType>
    </xsd:element>
    <xsd:element name="MediaServiceAutoTags" ma:index="24" nillable="true" ma:displayName="MediaServiceAutoTags" ma:description="" ma:internalName="MediaServiceAutoTags" ma:readOnly="true">
      <xsd:simpleType>
        <xsd:restriction base="dms:Text"/>
      </xsd:simpleType>
    </xsd:element>
    <xsd:element name="MediaServiceDateTaken" ma:index="25" nillable="true" ma:displayName="MediaServiceDateTaken" ma:description="" ma:hidden="true" ma:internalName="MediaServiceDateTaken" ma:readOnly="true">
      <xsd:simpleType>
        <xsd:restriction base="dms:Text"/>
      </xsd:simpleType>
    </xsd:element>
    <xsd:element name="MediaServiceOCR" ma:index="26" nillable="true" ma:displayName="MediaServiceOCR" ma:internalName="MediaServiceOCR" ma:readOnly="true">
      <xsd:simpleType>
        <xsd:restriction base="dms:Note">
          <xsd:maxLength value="255"/>
        </xsd:restriction>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GenerationTime" ma:index="28" nillable="true" ma:displayName="MediaServiceGenerationTime" ma:hidden="true" ma:internalName="MediaServiceGenerationTime" ma:readOnly="true">
      <xsd:simpleType>
        <xsd:restriction base="dms:Text"/>
      </xsd:simpleType>
    </xsd:element>
    <xsd:element name="MediaServiceLocation" ma:index="29" nillable="true" ma:displayName="Location" ma:internalName="MediaServiceLocation" ma:readOnly="true">
      <xsd:simpleType>
        <xsd:restriction base="dms:Text"/>
      </xsd:simpleType>
    </xsd:element>
    <xsd:element name="MediaServiceAutoKeyPoints" ma:index="30" nillable="true" ma:displayName="MediaServiceAutoKeyPoints" ma:hidden="true" ma:internalName="MediaServiceAutoKeyPoints" ma:readOnly="true">
      <xsd:simpleType>
        <xsd:restriction base="dms:Note"/>
      </xsd:simpleType>
    </xsd:element>
    <xsd:element name="MediaServiceKeyPoints" ma:index="31" nillable="true" ma:displayName="KeyPoints" ma:internalName="MediaServiceKeyPoints" ma:readOnly="true">
      <xsd:simpleType>
        <xsd:restriction base="dms:Note">
          <xsd:maxLength value="255"/>
        </xsd:restriction>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631f0850-98f7-4372-8aa8-4aaf7edce8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2"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4288ec-b664-4237-bfbf-b4d897279037" elementFormDefault="qualified">
    <xsd:import namespace="http://schemas.microsoft.com/office/2006/documentManagement/types"/>
    <xsd:import namespace="http://schemas.microsoft.com/office/infopath/2007/PartnerControls"/>
    <xsd:element name="TaxCatchAll" ma:index="35" nillable="true" ma:displayName="Taxonomy Catch All Column" ma:hidden="true" ma:list="{e0da8838-8970-4bec-802c-94a6a37bb84e}" ma:internalName="TaxCatchAll" ma:showField="CatchAllData" ma:web="2d230d73-8f67-47a4-8126-360ff2eafaa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LDocCreateBy xmlns="4011726e-bd25-4e0b-a526-2e95e8612b10">
      <UserInfo>
        <DisplayName/>
        <AccountId xsi:nil="true"/>
        <AccountType/>
      </UserInfo>
    </LLDocCreateBy>
    <ReferenceID xmlns="4011726e-bd25-4e0b-a526-2e95e8612b10" xsi:nil="true"/>
    <CompletionNotifier xmlns="4011726e-bd25-4e0b-a526-2e95e8612b10" xsi:nil="true"/>
    <LivelinkID xmlns="bcafdea9-4924-4052-8a69-e8d56af6bd79" xsi:nil="true"/>
    <lcf76f155ced4ddcb4097134ff3c332f xmlns="20080a7d-0d05-4ca6-910f-6d4516fe2524">
      <Terms xmlns="http://schemas.microsoft.com/office/infopath/2007/PartnerControls"/>
    </lcf76f155ced4ddcb4097134ff3c332f>
    <IconOverlay xmlns="http://schemas.microsoft.com/sharepoint/v4" xsi:nil="true"/>
    <LLDocCreateDate xmlns="4011726e-bd25-4e0b-a526-2e95e8612b10" xsi:nil="true"/>
    <DocOwner xmlns="4011726e-bd25-4e0b-a526-2e95e8612b10">
      <UserInfo>
        <DisplayName/>
        <AccountId xsi:nil="true"/>
        <AccountType/>
      </UserInfo>
    </DocOwner>
    <ExportControlID xmlns="4011726e-bd25-4e0b-a526-2e95e8612b10" xsi:nil="true"/>
    <DocDescription xmlns="4011726e-bd25-4e0b-a526-2e95e8612b10" xsi:nil="true"/>
    <Approval_x0020_history xmlns="4788d2b0-b4da-4d70-8239-c366d9058929" xsi:nil="true"/>
    <DocID xmlns="4011726e-bd25-4e0b-a526-2e95e8612b10" xsi:nil="true"/>
    <DocName xmlns="4011726e-bd25-4e0b-a526-2e95e8612b10" xsi:nil="true"/>
    <Outline xmlns="4011726e-bd25-4e0b-a526-2e95e8612b10" xsi:nil="true"/>
    <TaxCatchAll xmlns="c24288ec-b664-4237-bfbf-b4d897279037" xsi:nil="true"/>
  </documentManagement>
</p:properties>
</file>

<file path=customXml/itemProps1.xml><?xml version="1.0" encoding="utf-8"?>
<ds:datastoreItem xmlns:ds="http://schemas.openxmlformats.org/officeDocument/2006/customXml" ds:itemID="{A7C4C45B-FBAB-488B-B927-2F24AF6FDE0C}">
  <ds:schemaRefs>
    <ds:schemaRef ds:uri="http://schemas.microsoft.com/sharepoint/v3/contenttype/forms"/>
  </ds:schemaRefs>
</ds:datastoreItem>
</file>

<file path=customXml/itemProps2.xml><?xml version="1.0" encoding="utf-8"?>
<ds:datastoreItem xmlns:ds="http://schemas.openxmlformats.org/officeDocument/2006/customXml" ds:itemID="{19CCEF45-A9DC-48F8-BAFA-DB8F79D69B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11726e-bd25-4e0b-a526-2e95e8612b10"/>
    <ds:schemaRef ds:uri="ec8968c3-5d4a-43de-a972-4740945bc29c"/>
    <ds:schemaRef ds:uri="4788d2b0-b4da-4d70-8239-c366d9058929"/>
    <ds:schemaRef ds:uri="bcafdea9-4924-4052-8a69-e8d56af6bd79"/>
    <ds:schemaRef ds:uri="20080a7d-0d05-4ca6-910f-6d4516fe2524"/>
    <ds:schemaRef ds:uri="http://schemas.microsoft.com/sharepoint/v4"/>
    <ds:schemaRef ds:uri="c24288ec-b664-4237-bfbf-b4d8972790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0866F7-2D24-423D-83BA-A5545C2A5783}">
  <ds:schemaRefs>
    <ds:schemaRef ds:uri="c24288ec-b664-4237-bfbf-b4d897279037"/>
    <ds:schemaRef ds:uri="ec8968c3-5d4a-43de-a972-4740945bc29c"/>
    <ds:schemaRef ds:uri="4788d2b0-b4da-4d70-8239-c366d9058929"/>
    <ds:schemaRef ds:uri="http://purl.org/dc/elements/1.1/"/>
    <ds:schemaRef ds:uri="http://schemas.microsoft.com/office/2006/metadata/properties"/>
    <ds:schemaRef ds:uri="4011726e-bd25-4e0b-a526-2e95e8612b10"/>
    <ds:schemaRef ds:uri="20080a7d-0d05-4ca6-910f-6d4516fe2524"/>
    <ds:schemaRef ds:uri="http://schemas.microsoft.com/sharepoint/v4"/>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bcafdea9-4924-4052-8a69-e8d56af6bd7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6122</TotalTime>
  <Words>3308</Words>
  <Application>Microsoft Office PowerPoint</Application>
  <PresentationFormat>ワイド画面</PresentationFormat>
  <Paragraphs>354</Paragraphs>
  <Slides>17</Slides>
  <Notes>1</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24" baseType="lpstr">
      <vt:lpstr>Meiryo UI</vt:lpstr>
      <vt:lpstr>游ゴシック</vt:lpstr>
      <vt:lpstr>游ゴシック Light</vt:lpstr>
      <vt:lpstr>Arial</vt:lpstr>
      <vt:lpstr>Segoe UI</vt:lpstr>
      <vt:lpstr>Office テーマ</vt:lpstr>
      <vt:lpstr>think-cell スライド</vt:lpstr>
      <vt:lpstr>新規製造技術  新規点調査シート/評価シート　チュートリアル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HONDA 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Natsuko Iwasaki (岩崎 夏子)</dc:creator>
  <cp:lastModifiedBy>NATSUKO IWASAKI (岩崎 夏子)</cp:lastModifiedBy>
  <cp:revision>372</cp:revision>
  <cp:lastPrinted>2020-09-16T00:27:54Z</cp:lastPrinted>
  <dcterms:created xsi:type="dcterms:W3CDTF">2020-09-10T04:45:36Z</dcterms:created>
  <dcterms:modified xsi:type="dcterms:W3CDTF">2024-07-16T06:24:50Z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0x010100BB3DA934F657D3499BA43BAA5E2FACF4</vt:lpwstr>
  </property>
</Properties>
</file>